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y="6858000" cx="9144000"/>
  <p:notesSz cx="7559675" cy="10691800"/>
  <p:embeddedFontLst>
    <p:embeddedFont>
      <p:font typeface="Roboto"/>
      <p:regular r:id="rId30"/>
      <p:bold r:id="rId31"/>
      <p:italic r:id="rId32"/>
      <p:boldItalic r:id="rId33"/>
    </p:embeddedFont>
    <p:embeddedFont>
      <p:font typeface="Open Sans SemiBold"/>
      <p:regular r:id="rId34"/>
      <p:bold r:id="rId35"/>
      <p:italic r:id="rId36"/>
      <p:boldItalic r:id="rId37"/>
    </p:embeddedFont>
    <p:embeddedFont>
      <p:font typeface="Open Sans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italic.fntdata"/><Relationship Id="rId20" Type="http://schemas.openxmlformats.org/officeDocument/2006/relationships/slide" Target="slides/slide16.xml"/><Relationship Id="rId41" Type="http://schemas.openxmlformats.org/officeDocument/2006/relationships/font" Target="fonts/OpenSans-boldItalic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-bold.fntdata"/><Relationship Id="rId30" Type="http://schemas.openxmlformats.org/officeDocument/2006/relationships/font" Target="fonts/Roboto-regular.fntdata"/><Relationship Id="rId11" Type="http://schemas.openxmlformats.org/officeDocument/2006/relationships/slide" Target="slides/slide7.xml"/><Relationship Id="rId33" Type="http://schemas.openxmlformats.org/officeDocument/2006/relationships/font" Target="fonts/Roboto-boldItalic.fntdata"/><Relationship Id="rId10" Type="http://schemas.openxmlformats.org/officeDocument/2006/relationships/slide" Target="slides/slide6.xml"/><Relationship Id="rId32" Type="http://schemas.openxmlformats.org/officeDocument/2006/relationships/font" Target="fonts/Roboto-italic.fntdata"/><Relationship Id="rId13" Type="http://schemas.openxmlformats.org/officeDocument/2006/relationships/slide" Target="slides/slide9.xml"/><Relationship Id="rId35" Type="http://schemas.openxmlformats.org/officeDocument/2006/relationships/font" Target="fonts/OpenSansSemiBold-bold.fntdata"/><Relationship Id="rId12" Type="http://schemas.openxmlformats.org/officeDocument/2006/relationships/slide" Target="slides/slide8.xml"/><Relationship Id="rId34" Type="http://schemas.openxmlformats.org/officeDocument/2006/relationships/font" Target="fonts/OpenSansSemiBold-regular.fntdata"/><Relationship Id="rId15" Type="http://schemas.openxmlformats.org/officeDocument/2006/relationships/slide" Target="slides/slide11.xml"/><Relationship Id="rId37" Type="http://schemas.openxmlformats.org/officeDocument/2006/relationships/font" Target="fonts/OpenSansSemiBold-boldItalic.fntdata"/><Relationship Id="rId14" Type="http://schemas.openxmlformats.org/officeDocument/2006/relationships/slide" Target="slides/slide10.xml"/><Relationship Id="rId36" Type="http://schemas.openxmlformats.org/officeDocument/2006/relationships/font" Target="fonts/OpenSansSemiBold-italic.fntdata"/><Relationship Id="rId17" Type="http://schemas.openxmlformats.org/officeDocument/2006/relationships/slide" Target="slides/slide13.xml"/><Relationship Id="rId39" Type="http://schemas.openxmlformats.org/officeDocument/2006/relationships/font" Target="fonts/OpenSans-bold.fntdata"/><Relationship Id="rId16" Type="http://schemas.openxmlformats.org/officeDocument/2006/relationships/slide" Target="slides/slide12.xml"/><Relationship Id="rId38" Type="http://schemas.openxmlformats.org/officeDocument/2006/relationships/font" Target="fonts/OpenSans-regular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" name="Google Shape;5;n"/>
          <p:cNvSpPr txBox="1"/>
          <p:nvPr>
            <p:ph idx="1" type="body"/>
          </p:nvPr>
        </p:nvSpPr>
        <p:spPr>
          <a:xfrm>
            <a:off x="755650" y="5078412"/>
            <a:ext cx="6046787" cy="4810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6" name="Google Shape;6;n"/>
          <p:cNvSpPr txBox="1"/>
          <p:nvPr>
            <p:ph idx="3" type="hdr"/>
          </p:nvPr>
        </p:nvSpPr>
        <p:spPr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0" type="dt"/>
          </p:nvPr>
        </p:nvSpPr>
        <p:spPr>
          <a:xfrm>
            <a:off x="4278312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85750" lvl="1" marL="74295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143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6002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057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514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4290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48006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662940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4:notes"/>
          <p:cNvSpPr txBox="1"/>
          <p:nvPr>
            <p:ph idx="1" type="body"/>
          </p:nvPr>
        </p:nvSpPr>
        <p:spPr>
          <a:xfrm>
            <a:off x="755650" y="5078412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cfadc6236_0_7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32" name="Google Shape;132;g5cfadc6236_0_7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cfadc6236_0_4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41" name="Google Shape;141;g5cfadc6236_0_4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5cfadc6236_0_64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0" name="Google Shape;150;g5cfadc6236_0_64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b9b4611be_0_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59" name="Google Shape;159;g6b9b4611be_0_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6b9b4611be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68" name="Google Shape;168;g6b9b4611be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f29c064d9_1_16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178" name="Google Shape;178;g3f29c064d9_1_16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f29c064d9_1_16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f29c064d9_1_16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cad1055c9_0_1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5" name="Google Shape;185;g5cad1055c9_0_1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cad1055c9_0_74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04" name="Google Shape;204;g5cad1055c9_0_746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cad1055c9_0_74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5cad1055c9_0_746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5cad1055c9_0_75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1" name="Google Shape;211;g5cad1055c9_0_75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cad1055c9_0_120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256" name="Google Shape;256;g5cad1055c9_0_1201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5cad1055c9_0_120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cad1055c9_0_1201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f1335f099_1_5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65" name="Google Shape;65;gf1335f099_1_50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f1335f099_1_5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f1335f099_1_50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5cad1055c9_0_115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63" name="Google Shape;263;g5cad1055c9_0_115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5cfadc6236_0_8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74" name="Google Shape;274;g5cfadc6236_0_8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cad1055c9_0_1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0" name="Google Shape;320;g5cad1055c9_0_1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5cad1055c9_0_1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5cad1055c9_0_1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5d616fdbd5_0_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327" name="Google Shape;327;g5d616fdbd5_0_2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d616fdbd5_0_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5d616fdbd5_0_2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75afc22892_0_3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34" name="Google Shape;334;g75afc22892_0_3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341" name="Google Shape;341;p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f29c064d9_1_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4" name="Google Shape;74;g3f29c064d9_1_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cad1055c9_0_119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400"/>
          </a:p>
        </p:txBody>
      </p:sp>
      <p:sp>
        <p:nvSpPr>
          <p:cNvPr id="81" name="Google Shape;81;g5cad1055c9_0_1195:notes"/>
          <p:cNvSpPr/>
          <p:nvPr>
            <p:ph idx="2" type="sldImg"/>
          </p:nvPr>
        </p:nvSpPr>
        <p:spPr>
          <a:xfrm>
            <a:off x="1106768" y="812800"/>
            <a:ext cx="53430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cad1055c9_0_119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g5cad1055c9_0_1195:notes"/>
          <p:cNvSpPr txBox="1"/>
          <p:nvPr>
            <p:ph idx="3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cad1055c9_0_1207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8" name="Google Shape;88;g5cad1055c9_0_1207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cfadc6236_0_2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96" name="Google Shape;96;g5cfadc6236_0_2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cfadc6236_0_10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05" name="Google Shape;105;g5cfadc6236_0_10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cfadc6236_0_19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4" name="Google Shape;114;g5cfadc6236_0_19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cfadc6236_0_28:notes"/>
          <p:cNvSpPr/>
          <p:nvPr>
            <p:ph idx="2" type="sldImg"/>
          </p:nvPr>
        </p:nvSpPr>
        <p:spPr>
          <a:xfrm>
            <a:off x="1106768" y="812800"/>
            <a:ext cx="53445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3" name="Google Shape;123;g5cfadc6236_0_28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3.png"/><Relationship Id="rId5" Type="http://schemas.openxmlformats.org/officeDocument/2006/relationships/image" Target="../media/image1.jp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hyperlink" Target="https://trends.builtwith.com/cms/traffic/Entire-Internet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6.png"/><Relationship Id="rId7" Type="http://schemas.openxmlformats.org/officeDocument/2006/relationships/hyperlink" Target="https://trends.builtwith.com/cms/traffic/Entire-Internet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Relationship Id="rId4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8.pn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hyperlink" Target="https://manuais.dti.ifc.edu.br/doku.php?id=wiki:websites:portal_campus:genero_dirigente" TargetMode="External"/><Relationship Id="rId10" Type="http://schemas.openxmlformats.org/officeDocument/2006/relationships/hyperlink" Target="https://manuais.dti.ifc.edu.br/doku.php?id=wiki:websites:portal_campus:genero_dirigente" TargetMode="External"/><Relationship Id="rId13" Type="http://schemas.openxmlformats.org/officeDocument/2006/relationships/hyperlink" Target="https://manuais.dti.ifc.edu.br/doku.php?id=wiki:websites:portal_principal:novo_site_curso" TargetMode="External"/><Relationship Id="rId12" Type="http://schemas.openxmlformats.org/officeDocument/2006/relationships/hyperlink" Target="https://manuais.dti.ifc.edu.br/doku.php?id=wiki:websites:portal_principal:novo_site_setor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.png"/><Relationship Id="rId4" Type="http://schemas.openxmlformats.org/officeDocument/2006/relationships/hyperlink" Target="https://manuais.dti.ifc.edu.br/doku.php?id=wiki:websites:wp_admin" TargetMode="External"/><Relationship Id="rId9" Type="http://schemas.openxmlformats.org/officeDocument/2006/relationships/hyperlink" Target="https://manuais.dti.ifc.edu.br/doku.php?id=wiki:websites:portal_campus:menus" TargetMode="External"/><Relationship Id="rId5" Type="http://schemas.openxmlformats.org/officeDocument/2006/relationships/hyperlink" Target="https://manuais.dti.ifc.edu.br/doku.php?id=wiki:websites:portal_campus:cadastrar_noticia" TargetMode="External"/><Relationship Id="rId6" Type="http://schemas.openxmlformats.org/officeDocument/2006/relationships/hyperlink" Target="https://manuais.dti.ifc.edu.br/doku.php?id=wiki:websites:portal_principal:inserir_midia" TargetMode="External"/><Relationship Id="rId7" Type="http://schemas.openxmlformats.org/officeDocument/2006/relationships/hyperlink" Target="https://manuais.dti.ifc.edu.br/doku.php?id=wiki:websites:portal_principal:cadastrar_posttype" TargetMode="External"/><Relationship Id="rId8" Type="http://schemas.openxmlformats.org/officeDocument/2006/relationships/hyperlink" Target="https://manuais.dti.ifc.edu.br/doku.php?id=wiki:websites:portal_principal:cadastrar_pagina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803125" y="749250"/>
            <a:ext cx="4817100" cy="303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5200">
            <a:noAutofit/>
          </a:bodyPr>
          <a:lstStyle/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IFC</a:t>
            </a:r>
            <a:endParaRPr b="1" sz="40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Gerenciamento do Portal do Campus</a:t>
            </a:r>
            <a:endParaRPr b="1" i="0" sz="1800" u="none" cap="none" strike="noStrike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3125" y="5050475"/>
            <a:ext cx="1279825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0371" y="5050475"/>
            <a:ext cx="2104852" cy="148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8200" y="5050475"/>
            <a:ext cx="1427081" cy="148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5" name="Google Shape;135;p2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6" name="Google Shape;13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291153"/>
            <a:ext cx="6709850" cy="497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p2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5" name="Google Shape;14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3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250" y="1273100"/>
            <a:ext cx="6794950" cy="545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4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3" name="Google Shape;153;p2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4" name="Google Shape;15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4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525" y="1332202"/>
            <a:ext cx="6374250" cy="473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" name="Google Shape;162;p2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3" name="Google Shape;16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1" name="Google Shape;171;p2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2" name="Google Shape;17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177275"/>
            <a:ext cx="6610899" cy="547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5900" y="1960601"/>
            <a:ext cx="4613975" cy="22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6"/>
          <p:cNvSpPr txBox="1"/>
          <p:nvPr/>
        </p:nvSpPr>
        <p:spPr>
          <a:xfrm>
            <a:off x="5442475" y="6280400"/>
            <a:ext cx="3343500" cy="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https://trends.builtwith.com/cms/traffic/Entire-Internet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8" name="Google Shape;188;p2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9" name="Google Shape;189;p28"/>
          <p:cNvCxnSpPr>
            <a:stCxn id="190" idx="2"/>
            <a:endCxn id="191" idx="0"/>
          </p:cNvCxnSpPr>
          <p:nvPr/>
        </p:nvCxnSpPr>
        <p:spPr>
          <a:xfrm flipH="1" rot="-5400000">
            <a:off x="4941300" y="1883581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2" name="Google Shape;192;p28"/>
          <p:cNvCxnSpPr>
            <a:stCxn id="193" idx="2"/>
            <a:endCxn id="194" idx="0"/>
          </p:cNvCxnSpPr>
          <p:nvPr/>
        </p:nvCxnSpPr>
        <p:spPr>
          <a:xfrm flipH="1" rot="-5400000">
            <a:off x="26403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5" name="Google Shape;195;p28"/>
          <p:cNvCxnSpPr>
            <a:stCxn id="196" idx="0"/>
            <a:endCxn id="193" idx="2"/>
          </p:cNvCxnSpPr>
          <p:nvPr/>
        </p:nvCxnSpPr>
        <p:spPr>
          <a:xfrm rot="-5400000">
            <a:off x="17950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7" name="Google Shape;197;p28"/>
          <p:cNvCxnSpPr>
            <a:stCxn id="191" idx="2"/>
            <a:endCxn id="198" idx="0"/>
          </p:cNvCxnSpPr>
          <p:nvPr/>
        </p:nvCxnSpPr>
        <p:spPr>
          <a:xfrm flipH="1" rot="-5400000">
            <a:off x="618090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199" name="Google Shape;199;p28"/>
          <p:cNvCxnSpPr>
            <a:stCxn id="200" idx="0"/>
            <a:endCxn id="191" idx="2"/>
          </p:cNvCxnSpPr>
          <p:nvPr/>
        </p:nvCxnSpPr>
        <p:spPr>
          <a:xfrm rot="-5400000">
            <a:off x="5335650" y="3573119"/>
            <a:ext cx="711000" cy="8454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cxnSp>
        <p:nvCxnSpPr>
          <p:cNvPr id="201" name="Google Shape;201;p28"/>
          <p:cNvCxnSpPr>
            <a:stCxn id="193" idx="0"/>
            <a:endCxn id="190" idx="2"/>
          </p:cNvCxnSpPr>
          <p:nvPr/>
        </p:nvCxnSpPr>
        <p:spPr>
          <a:xfrm rot="-5400000">
            <a:off x="3171000" y="1883519"/>
            <a:ext cx="574500" cy="17703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rgbClr val="6AA84F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190" name="Google Shape;190;p28"/>
          <p:cNvSpPr txBox="1"/>
          <p:nvPr/>
        </p:nvSpPr>
        <p:spPr>
          <a:xfrm>
            <a:off x="3574350" y="1897081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D5DDF"/>
                </a:solidFill>
                <a:latin typeface="Roboto"/>
                <a:ea typeface="Roboto"/>
                <a:cs typeface="Roboto"/>
                <a:sym typeface="Roboto"/>
              </a:rPr>
              <a:t>PORTAL</a:t>
            </a:r>
            <a:endParaRPr sz="1000">
              <a:solidFill>
                <a:srgbClr val="0D5DD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28"/>
          <p:cNvSpPr txBox="1"/>
          <p:nvPr/>
        </p:nvSpPr>
        <p:spPr>
          <a:xfrm>
            <a:off x="18040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Esportes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1" name="Google Shape;191;p28"/>
          <p:cNvSpPr txBox="1"/>
          <p:nvPr/>
        </p:nvSpPr>
        <p:spPr>
          <a:xfrm>
            <a:off x="5344650" y="30559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Site Notícias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28"/>
          <p:cNvSpPr txBox="1"/>
          <p:nvPr/>
        </p:nvSpPr>
        <p:spPr>
          <a:xfrm>
            <a:off x="61899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Z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28"/>
          <p:cNvSpPr txBox="1"/>
          <p:nvPr/>
        </p:nvSpPr>
        <p:spPr>
          <a:xfrm>
            <a:off x="44994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W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28"/>
          <p:cNvSpPr txBox="1"/>
          <p:nvPr/>
        </p:nvSpPr>
        <p:spPr>
          <a:xfrm>
            <a:off x="26493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Y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28"/>
          <p:cNvSpPr txBox="1"/>
          <p:nvPr/>
        </p:nvSpPr>
        <p:spPr>
          <a:xfrm>
            <a:off x="958800" y="4351319"/>
            <a:ext cx="1538100" cy="5844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C58D3"/>
                </a:solidFill>
                <a:latin typeface="Roboto"/>
                <a:ea typeface="Roboto"/>
                <a:cs typeface="Roboto"/>
                <a:sym typeface="Roboto"/>
              </a:rPr>
              <a:t>Página X</a:t>
            </a:r>
            <a:endParaRPr sz="1000">
              <a:solidFill>
                <a:srgbClr val="0C58D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9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Novo sitemap IFC - Visão geral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4" name="Google Shape;214;p3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5" name="Google Shape;215;p30"/>
          <p:cNvCxnSpPr>
            <a:stCxn id="216" idx="2"/>
            <a:endCxn id="217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18" name="Google Shape;218;p30"/>
          <p:cNvCxnSpPr>
            <a:stCxn id="219" idx="0"/>
            <a:endCxn id="216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0" name="Google Shape;220;p30"/>
          <p:cNvCxnSpPr>
            <a:stCxn id="221" idx="0"/>
            <a:endCxn id="219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2" name="Google Shape;222;p30"/>
          <p:cNvCxnSpPr>
            <a:stCxn id="217" idx="2"/>
            <a:endCxn id="223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4" name="Google Shape;224;p30"/>
          <p:cNvCxnSpPr>
            <a:stCxn id="225" idx="0"/>
            <a:endCxn id="217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26" name="Google Shape;226;p30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16" name="Google Shape;216;p30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0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8" name="Google Shape;228;p30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19" name="Google Shape;219;p30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0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0" name="Google Shape;230;p30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23" name="Google Shape;223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2" name="Google Shape;232;p30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25" name="Google Shape;225;p30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3" name="Google Shape;233;p30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4" name="Google Shape;234;p30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21" name="Google Shape;221;p30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30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" name="Google Shape;236;p30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237" name="Google Shape;237;p30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30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9" name="Google Shape;239;p30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240" name="Google Shape;240;p30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1" name="Google Shape;241;p30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2" name="Google Shape;242;p30"/>
          <p:cNvCxnSpPr>
            <a:stCxn id="238" idx="0"/>
            <a:endCxn id="225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3" name="Google Shape;243;p30"/>
          <p:cNvCxnSpPr>
            <a:stCxn id="241" idx="0"/>
            <a:endCxn id="244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5" name="Google Shape;245;p30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46" name="Google Shape;246;p30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247" name="Google Shape;24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E69138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9" name="Google Shape;249;p30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50" name="Google Shape;250;p30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17" name="Google Shape;217;p30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30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2" name="Google Shape;252;p30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244" name="Google Shape;244;p30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30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1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/>
        </p:nvSpPr>
        <p:spPr>
          <a:xfrm>
            <a:off x="395300" y="1903600"/>
            <a:ext cx="8424000" cy="31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-381000" lvl="0" marL="45720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 que o WordPress?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x Site x Página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Novo Sitemap IFC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457200" rtl="0"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Char char="❏"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395300" y="420800"/>
            <a:ext cx="5084700" cy="10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l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ESCOPO DO TREINAMENTO</a:t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1" name="Google Shape;71;p14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6" name="Google Shape;266;p32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7" name="Google Shape;267;p32"/>
          <p:cNvSpPr/>
          <p:nvPr/>
        </p:nvSpPr>
        <p:spPr>
          <a:xfrm>
            <a:off x="403425" y="1472075"/>
            <a:ext cx="6715200" cy="47277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Super Administradores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os Portais (rede de sites - networks)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os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2"/>
          <p:cNvSpPr/>
          <p:nvPr/>
        </p:nvSpPr>
        <p:spPr>
          <a:xfrm>
            <a:off x="403425" y="3047975"/>
            <a:ext cx="6187800" cy="3151800"/>
          </a:xfrm>
          <a:prstGeom prst="rect">
            <a:avLst/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dministradores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Char char="-"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cadastram os novos Administradores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menus;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criam páginas/posts;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cadastram os novos editores;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2"/>
          <p:cNvSpPr/>
          <p:nvPr/>
        </p:nvSpPr>
        <p:spPr>
          <a:xfrm>
            <a:off x="403425" y="4623875"/>
            <a:ext cx="5694600" cy="157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Editores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Gerencia conteúdo de sites</a:t>
            </a: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Char char="-"/>
            </a:pPr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atualizam páginas e posts</a:t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9875" y="1610695"/>
            <a:ext cx="412300" cy="32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8375" y="3366400"/>
            <a:ext cx="395082" cy="32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Papéis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p33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33"/>
          <p:cNvCxnSpPr>
            <a:stCxn id="279" idx="2"/>
            <a:endCxn id="280" idx="0"/>
          </p:cNvCxnSpPr>
          <p:nvPr/>
        </p:nvCxnSpPr>
        <p:spPr>
          <a:xfrm flipH="1" rot="-5400000">
            <a:off x="4771350" y="14154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1" name="Google Shape;281;p33"/>
          <p:cNvCxnSpPr>
            <a:stCxn id="282" idx="0"/>
            <a:endCxn id="279" idx="2"/>
          </p:cNvCxnSpPr>
          <p:nvPr/>
        </p:nvCxnSpPr>
        <p:spPr>
          <a:xfrm rot="-5400000">
            <a:off x="3001050" y="1415450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3" name="Google Shape;283;p33"/>
          <p:cNvCxnSpPr>
            <a:stCxn id="284" idx="0"/>
            <a:endCxn id="282" idx="2"/>
          </p:cNvCxnSpPr>
          <p:nvPr/>
        </p:nvCxnSpPr>
        <p:spPr>
          <a:xfrm rot="-5400000">
            <a:off x="1745850" y="2830338"/>
            <a:ext cx="457200" cy="7401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5" name="Google Shape;285;p33"/>
          <p:cNvCxnSpPr>
            <a:stCxn id="280" idx="2"/>
            <a:endCxn id="286" idx="0"/>
          </p:cNvCxnSpPr>
          <p:nvPr/>
        </p:nvCxnSpPr>
        <p:spPr>
          <a:xfrm flipH="1" rot="-5400000">
            <a:off x="5656800" y="3200000"/>
            <a:ext cx="457200" cy="6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87" name="Google Shape;287;p33"/>
          <p:cNvCxnSpPr>
            <a:stCxn id="288" idx="0"/>
            <a:endCxn id="280" idx="2"/>
          </p:cNvCxnSpPr>
          <p:nvPr/>
        </p:nvCxnSpPr>
        <p:spPr>
          <a:xfrm rot="-5400000">
            <a:off x="4829250" y="2373138"/>
            <a:ext cx="457200" cy="16545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289" name="Google Shape;289;p33"/>
          <p:cNvGrpSpPr/>
          <p:nvPr/>
        </p:nvGrpSpPr>
        <p:grpSpPr>
          <a:xfrm>
            <a:off x="3345750" y="1629475"/>
            <a:ext cx="1538100" cy="442500"/>
            <a:chOff x="3802950" y="550963"/>
            <a:chExt cx="1538100" cy="442500"/>
          </a:xfrm>
        </p:grpSpPr>
        <p:sp>
          <p:nvSpPr>
            <p:cNvPr id="279" name="Google Shape;279;p33"/>
            <p:cNvSpPr txBox="1"/>
            <p:nvPr/>
          </p:nvSpPr>
          <p:spPr>
            <a:xfrm>
              <a:off x="3802950" y="550963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Principal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33"/>
            <p:cNvSpPr/>
            <p:nvPr/>
          </p:nvSpPr>
          <p:spPr>
            <a:xfrm>
              <a:off x="3802950" y="5509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1" name="Google Shape;291;p33"/>
          <p:cNvGrpSpPr/>
          <p:nvPr/>
        </p:nvGrpSpPr>
        <p:grpSpPr>
          <a:xfrm>
            <a:off x="1575450" y="2529188"/>
            <a:ext cx="1538100" cy="442513"/>
            <a:chOff x="2032650" y="1450675"/>
            <a:chExt cx="1538100" cy="442513"/>
          </a:xfrm>
        </p:grpSpPr>
        <p:sp>
          <p:nvSpPr>
            <p:cNvPr id="282" name="Google Shape;282;p33"/>
            <p:cNvSpPr txBox="1"/>
            <p:nvPr/>
          </p:nvSpPr>
          <p:spPr>
            <a:xfrm>
              <a:off x="2032650" y="1450688"/>
              <a:ext cx="15381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3"/>
            <p:cNvSpPr/>
            <p:nvPr/>
          </p:nvSpPr>
          <p:spPr>
            <a:xfrm>
              <a:off x="20326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3" name="Google Shape;293;p33"/>
          <p:cNvGrpSpPr/>
          <p:nvPr/>
        </p:nvGrpSpPr>
        <p:grpSpPr>
          <a:xfrm>
            <a:off x="5221200" y="3428975"/>
            <a:ext cx="1327800" cy="442513"/>
            <a:chOff x="6418500" y="2350450"/>
            <a:chExt cx="1327800" cy="442513"/>
          </a:xfrm>
        </p:grpSpPr>
        <p:sp>
          <p:nvSpPr>
            <p:cNvPr id="286" name="Google Shape;286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5" name="Google Shape;295;p33"/>
          <p:cNvGrpSpPr/>
          <p:nvPr/>
        </p:nvGrpSpPr>
        <p:grpSpPr>
          <a:xfrm>
            <a:off x="3566700" y="3428988"/>
            <a:ext cx="1327800" cy="442500"/>
            <a:chOff x="4938300" y="2350475"/>
            <a:chExt cx="1327800" cy="442500"/>
          </a:xfrm>
        </p:grpSpPr>
        <p:sp>
          <p:nvSpPr>
            <p:cNvPr id="288" name="Google Shape;288;p33"/>
            <p:cNvSpPr txBox="1"/>
            <p:nvPr/>
          </p:nvSpPr>
          <p:spPr>
            <a:xfrm>
              <a:off x="4938300" y="2350475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Sites de Setores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6" name="Google Shape;296;p33"/>
            <p:cNvSpPr/>
            <p:nvPr/>
          </p:nvSpPr>
          <p:spPr>
            <a:xfrm>
              <a:off x="49383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7" name="Google Shape;297;p33"/>
          <p:cNvGrpSpPr/>
          <p:nvPr/>
        </p:nvGrpSpPr>
        <p:grpSpPr>
          <a:xfrm>
            <a:off x="940500" y="3428988"/>
            <a:ext cx="1327800" cy="442500"/>
            <a:chOff x="1397700" y="2350475"/>
            <a:chExt cx="1327800" cy="442500"/>
          </a:xfrm>
        </p:grpSpPr>
        <p:sp>
          <p:nvSpPr>
            <p:cNvPr id="284" name="Google Shape;284;p33"/>
            <p:cNvSpPr txBox="1"/>
            <p:nvPr/>
          </p:nvSpPr>
          <p:spPr>
            <a:xfrm>
              <a:off x="1397700" y="23504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3"/>
            <p:cNvSpPr/>
            <p:nvPr/>
          </p:nvSpPr>
          <p:spPr>
            <a:xfrm>
              <a:off x="1397700" y="2350538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9" name="Google Shape;299;p33"/>
          <p:cNvGrpSpPr/>
          <p:nvPr/>
        </p:nvGrpSpPr>
        <p:grpSpPr>
          <a:xfrm>
            <a:off x="3447150" y="4328788"/>
            <a:ext cx="1327800" cy="442500"/>
            <a:chOff x="3904350" y="3250275"/>
            <a:chExt cx="1327800" cy="442500"/>
          </a:xfrm>
        </p:grpSpPr>
        <p:sp>
          <p:nvSpPr>
            <p:cNvPr id="300" name="Google Shape;300;p33"/>
            <p:cNvSpPr txBox="1"/>
            <p:nvPr/>
          </p:nvSpPr>
          <p:spPr>
            <a:xfrm>
              <a:off x="3904350" y="3250275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33"/>
            <p:cNvSpPr/>
            <p:nvPr/>
          </p:nvSpPr>
          <p:spPr>
            <a:xfrm>
              <a:off x="3904350" y="3250338"/>
              <a:ext cx="13278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33"/>
          <p:cNvGrpSpPr/>
          <p:nvPr/>
        </p:nvGrpSpPr>
        <p:grpSpPr>
          <a:xfrm>
            <a:off x="6407550" y="4328763"/>
            <a:ext cx="1327800" cy="442513"/>
            <a:chOff x="6864750" y="3250250"/>
            <a:chExt cx="1327800" cy="442513"/>
          </a:xfrm>
        </p:grpSpPr>
        <p:sp>
          <p:nvSpPr>
            <p:cNvPr id="303" name="Google Shape;303;p33"/>
            <p:cNvSpPr txBox="1"/>
            <p:nvPr/>
          </p:nvSpPr>
          <p:spPr>
            <a:xfrm>
              <a:off x="6864750" y="3250263"/>
              <a:ext cx="13278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04" name="Google Shape;304;p33"/>
            <p:cNvSpPr/>
            <p:nvPr/>
          </p:nvSpPr>
          <p:spPr>
            <a:xfrm>
              <a:off x="6864750" y="32502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5" name="Google Shape;305;p33"/>
          <p:cNvCxnSpPr>
            <a:stCxn id="301" idx="0"/>
            <a:endCxn id="288" idx="2"/>
          </p:cNvCxnSpPr>
          <p:nvPr/>
        </p:nvCxnSpPr>
        <p:spPr>
          <a:xfrm rot="-5400000">
            <a:off x="3942150" y="4040250"/>
            <a:ext cx="457500" cy="119700"/>
          </a:xfrm>
          <a:prstGeom prst="bentConnector3">
            <a:avLst>
              <a:gd fmla="val 4998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6" name="Google Shape;306;p33"/>
          <p:cNvCxnSpPr>
            <a:stCxn id="304" idx="0"/>
            <a:endCxn id="307" idx="2"/>
          </p:cNvCxnSpPr>
          <p:nvPr/>
        </p:nvCxnSpPr>
        <p:spPr>
          <a:xfrm rot="-5400000">
            <a:off x="7052100" y="3890913"/>
            <a:ext cx="457200" cy="4185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8" name="Google Shape;308;p33"/>
          <p:cNvCxnSpPr/>
          <p:nvPr/>
        </p:nvCxnSpPr>
        <p:spPr>
          <a:xfrm flipH="1" rot="-5400000">
            <a:off x="3933825" y="2475900"/>
            <a:ext cx="3564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09" name="Google Shape;309;p33"/>
          <p:cNvGrpSpPr/>
          <p:nvPr/>
        </p:nvGrpSpPr>
        <p:grpSpPr>
          <a:xfrm>
            <a:off x="3341175" y="2529225"/>
            <a:ext cx="1538100" cy="442513"/>
            <a:chOff x="5573250" y="1450675"/>
            <a:chExt cx="1538100" cy="442513"/>
          </a:xfrm>
        </p:grpSpPr>
        <p:sp>
          <p:nvSpPr>
            <p:cNvPr id="310" name="Google Shape;31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chemeClr val="accent1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Páginas e Posts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12" name="Google Shape;312;p33"/>
          <p:cNvCxnSpPr/>
          <p:nvPr/>
        </p:nvCxnSpPr>
        <p:spPr>
          <a:xfrm flipH="1" rot="-5400000">
            <a:off x="6541650" y="2315225"/>
            <a:ext cx="457200" cy="1770300"/>
          </a:xfrm>
          <a:prstGeom prst="bentConnector3">
            <a:avLst>
              <a:gd fmla="val 50003" name="adj1"/>
            </a:avLst>
          </a:prstGeom>
          <a:noFill/>
          <a:ln cap="flat" cmpd="sng" w="9525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313" name="Google Shape;313;p33"/>
          <p:cNvGrpSpPr/>
          <p:nvPr/>
        </p:nvGrpSpPr>
        <p:grpSpPr>
          <a:xfrm>
            <a:off x="5116050" y="2529188"/>
            <a:ext cx="1538100" cy="442513"/>
            <a:chOff x="5573250" y="1450675"/>
            <a:chExt cx="1538100" cy="442513"/>
          </a:xfrm>
        </p:grpSpPr>
        <p:sp>
          <p:nvSpPr>
            <p:cNvPr id="280" name="Google Shape;280;p33"/>
            <p:cNvSpPr txBox="1"/>
            <p:nvPr/>
          </p:nvSpPr>
          <p:spPr>
            <a:xfrm>
              <a:off x="5573250" y="1450688"/>
              <a:ext cx="1538100" cy="442500"/>
            </a:xfrm>
            <a:prstGeom prst="rect">
              <a:avLst/>
            </a:prstGeom>
            <a:solidFill>
              <a:srgbClr val="085631"/>
            </a:solidFill>
            <a:ln cap="flat" cmpd="sng" w="19050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Portal do Campus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5573250" y="1450675"/>
              <a:ext cx="1538100" cy="528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08563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15" name="Google Shape;315;p33"/>
          <p:cNvGrpSpPr/>
          <p:nvPr/>
        </p:nvGrpSpPr>
        <p:grpSpPr>
          <a:xfrm>
            <a:off x="6826025" y="3429000"/>
            <a:ext cx="1327800" cy="442513"/>
            <a:chOff x="6418500" y="2350450"/>
            <a:chExt cx="1327800" cy="442513"/>
          </a:xfrm>
        </p:grpSpPr>
        <p:sp>
          <p:nvSpPr>
            <p:cNvPr id="307" name="Google Shape;307;p33"/>
            <p:cNvSpPr txBox="1"/>
            <p:nvPr/>
          </p:nvSpPr>
          <p:spPr>
            <a:xfrm>
              <a:off x="6418500" y="2350463"/>
              <a:ext cx="1327800" cy="442500"/>
            </a:xfrm>
            <a:prstGeom prst="rect">
              <a:avLst/>
            </a:prstGeom>
            <a:solidFill>
              <a:srgbClr val="3D85C6"/>
            </a:solidFill>
            <a:ln cap="flat" cmpd="sng" w="19050">
              <a:solidFill>
                <a:srgbClr val="3D85C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Site de Cursos</a:t>
              </a:r>
              <a:endParaRPr b="1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6418500" y="2350450"/>
              <a:ext cx="1327800" cy="52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7" name="Google Shape;317;p33"/>
          <p:cNvSpPr txBox="1"/>
          <p:nvPr/>
        </p:nvSpPr>
        <p:spPr>
          <a:xfrm>
            <a:off x="773375" y="4997350"/>
            <a:ext cx="4953300" cy="11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(admin.treinamento)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r>
              <a:rPr lang="en-US">
                <a:solidFill>
                  <a:srgbClr val="D9D9D9"/>
                </a:solidFill>
                <a:latin typeface="Calibri"/>
                <a:ea typeface="Calibri"/>
                <a:cs typeface="Calibri"/>
                <a:sym typeface="Calibri"/>
              </a:rPr>
              <a:t>(editor.treinamento)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4"/>
          <p:cNvSpPr txBox="1"/>
          <p:nvPr/>
        </p:nvSpPr>
        <p:spPr>
          <a:xfrm>
            <a:off x="360000" y="2009425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Demonstração</a:t>
            </a:r>
            <a:endParaRPr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Portal do Campus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088" y="103575"/>
            <a:ext cx="5533813" cy="655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6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Tópicos a serem demonstrados</a:t>
            </a:r>
            <a:endParaRPr b="1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7" name="Google Shape;337;p36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8" name="Google Shape;338;p36"/>
          <p:cNvSpPr txBox="1"/>
          <p:nvPr/>
        </p:nvSpPr>
        <p:spPr>
          <a:xfrm>
            <a:off x="360000" y="1333750"/>
            <a:ext cx="8424000" cy="49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Painel Administrativo (login) -</a:t>
            </a: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Notícias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manual notícias</a:t>
            </a: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manual mídias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4"/>
                </a:solidFill>
                <a:latin typeface="Calibri"/>
                <a:ea typeface="Calibri"/>
                <a:cs typeface="Calibri"/>
                <a:sym typeface="Calibri"/>
              </a:rPr>
              <a:t>Avisos, Eventos e Agenda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Páginas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manual</a:t>
            </a:r>
            <a:endParaRPr sz="1800">
              <a:solidFill>
                <a:schemeClr val="accent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Menus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Gênero do Diretor - </a:t>
            </a:r>
            <a:r>
              <a:rPr lang="en-US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10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Banner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1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de setor</a:t>
            </a: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2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Clr>
                <a:srgbClr val="0D5DDF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rgbClr val="2F9E41"/>
                </a:solidFill>
                <a:latin typeface="Calibri"/>
                <a:ea typeface="Calibri"/>
                <a:cs typeface="Calibri"/>
                <a:sym typeface="Calibri"/>
              </a:rPr>
              <a:t>Novo site de curso</a:t>
            </a:r>
            <a:r>
              <a:rPr lang="en-US" sz="1800">
                <a:solidFill>
                  <a:srgbClr val="0D5DDF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US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13"/>
              </a:rPr>
              <a:t>manual</a:t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D5DD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Super-administradores</a:t>
            </a:r>
            <a:endParaRPr b="1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3D85C6"/>
                </a:solidFill>
                <a:latin typeface="Calibri"/>
                <a:ea typeface="Calibri"/>
                <a:cs typeface="Calibri"/>
                <a:sym typeface="Calibri"/>
              </a:rPr>
              <a:t>Administradores </a:t>
            </a:r>
            <a:endParaRPr>
              <a:solidFill>
                <a:srgbClr val="D9D9D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Editores </a:t>
            </a:r>
            <a:endParaRPr sz="1800">
              <a:solidFill>
                <a:srgbClr val="2F9E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/>
        </p:nvSpPr>
        <p:spPr>
          <a:xfrm>
            <a:off x="4918200" y="6210000"/>
            <a:ext cx="39918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Acesse o site dti.ifc.edu.br</a:t>
            </a:r>
            <a:endParaRPr b="1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4" name="Google Shape;344;p37"/>
          <p:cNvSpPr txBox="1"/>
          <p:nvPr/>
        </p:nvSpPr>
        <p:spPr>
          <a:xfrm>
            <a:off x="360000" y="1309825"/>
            <a:ext cx="84240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Open Sans SemiBold"/>
                <a:ea typeface="Open Sans SemiBold"/>
                <a:cs typeface="Open Sans SemiBold"/>
                <a:sym typeface="Open Sans SemiBold"/>
              </a:rPr>
              <a:t>Obrigado!</a:t>
            </a:r>
            <a:endParaRPr sz="1800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45" name="Google Shape;345;p37"/>
          <p:cNvSpPr txBox="1"/>
          <p:nvPr/>
        </p:nvSpPr>
        <p:spPr>
          <a:xfrm>
            <a:off x="982900" y="4364900"/>
            <a:ext cx="70632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dti@ifc.edu.br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plinio.garcia@ifc.edu.br</a:t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Por que um novo site?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7" name="Google Shape;77;p15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8" name="Google Shape;78;p15"/>
          <p:cNvSpPr txBox="1"/>
          <p:nvPr/>
        </p:nvSpPr>
        <p:spPr>
          <a:xfrm>
            <a:off x="556575" y="1470500"/>
            <a:ext cx="6561900" cy="44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Requisitos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acessibilidade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Padronização de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identidade visual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Melhorias da </a:t>
            </a:r>
            <a:r>
              <a:rPr b="1" lang="en-US">
                <a:solidFill>
                  <a:srgbClr val="4A86E8"/>
                </a:solidFill>
                <a:latin typeface="Calibri"/>
                <a:ea typeface="Calibri"/>
                <a:cs typeface="Calibri"/>
                <a:sym typeface="Calibri"/>
              </a:rPr>
              <a:t>navegabilidade</a:t>
            </a:r>
            <a:endParaRPr b="1">
              <a:solidFill>
                <a:srgbClr val="4A86E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/>
        </p:nvSpPr>
        <p:spPr>
          <a:xfrm>
            <a:off x="360000" y="2083450"/>
            <a:ext cx="8424000" cy="10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rtl="0" algn="ctr">
              <a:lnSpc>
                <a:spcPct val="102000"/>
              </a:lnSpc>
              <a:spcBef>
                <a:spcPts val="13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Word</a:t>
            </a:r>
            <a:r>
              <a:rPr b="1" lang="en-US" sz="4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Press</a:t>
            </a:r>
            <a:endParaRPr b="1" sz="40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p17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7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de Gerenciamento de Conteúdo </a:t>
            </a:r>
            <a:r>
              <a:rPr lang="en-US" sz="1000">
                <a:solidFill>
                  <a:srgbClr val="9FC5E8"/>
                </a:solidFill>
                <a:latin typeface="Calibri"/>
                <a:ea typeface="Calibri"/>
                <a:cs typeface="Calibri"/>
                <a:sym typeface="Calibri"/>
              </a:rPr>
              <a:t>(CMS - Content Management System)</a:t>
            </a:r>
            <a:endParaRPr sz="1000">
              <a:solidFill>
                <a:srgbClr val="9FC5E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blogs à Portais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Gestão de conteúdo para “não-programadores”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" name="Google Shape;99;p18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295400"/>
            <a:ext cx="8489599" cy="424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9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925" y="1304562"/>
            <a:ext cx="8497750" cy="42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" name="Google Shape;117;p20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8" name="Google Shape;1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800" y="1352300"/>
            <a:ext cx="8552002" cy="427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703375" y="360000"/>
            <a:ext cx="8206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oppins"/>
              <a:buNone/>
            </a:pPr>
            <a:r>
              <a:rPr b="1" lang="en-US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WordPress</a:t>
            </a:r>
            <a:endParaRPr b="1"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6" name="Google Shape;126;p21"/>
          <p:cNvCxnSpPr/>
          <p:nvPr/>
        </p:nvCxnSpPr>
        <p:spPr>
          <a:xfrm>
            <a:off x="214925" y="1081800"/>
            <a:ext cx="6903600" cy="0"/>
          </a:xfrm>
          <a:prstGeom prst="straightConnector1">
            <a:avLst/>
          </a:prstGeom>
          <a:noFill/>
          <a:ln cap="flat" cmpd="sng" w="19050">
            <a:solidFill>
              <a:srgbClr val="3D85C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125" y="437775"/>
            <a:ext cx="579900" cy="57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 txBox="1"/>
          <p:nvPr/>
        </p:nvSpPr>
        <p:spPr>
          <a:xfrm>
            <a:off x="599525" y="1436700"/>
            <a:ext cx="6519000" cy="4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Sistema de Gerenciamento de Conteúdo </a:t>
            </a:r>
            <a:r>
              <a:rPr lang="en-US" sz="1000">
                <a:solidFill>
                  <a:srgbClr val="9FC5E8"/>
                </a:solidFill>
              </a:rPr>
              <a:t>(CMS - Content Management System)</a:t>
            </a:r>
            <a:endParaRPr sz="1000">
              <a:solidFill>
                <a:srgbClr val="9FC5E8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De blogs à Portais</a:t>
            </a:r>
            <a:endParaRPr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-US"/>
              <a:t>Gestão de conteúdo para “não-programadores”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575" y="1241375"/>
            <a:ext cx="8498700" cy="424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