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y="6858000" cx="9144000"/>
  <p:notesSz cx="7559675" cy="10691800"/>
  <p:embeddedFontLst>
    <p:embeddedFont>
      <p:font typeface="Roboto"/>
      <p:regular r:id="rId30"/>
      <p:bold r:id="rId31"/>
      <p:italic r:id="rId32"/>
      <p:boldItalic r:id="rId33"/>
    </p:embeddedFont>
    <p:embeddedFont>
      <p:font typeface="Open Sans SemiBold"/>
      <p:regular r:id="rId34"/>
      <p:bold r:id="rId35"/>
      <p:italic r:id="rId36"/>
      <p:boldItalic r:id="rId37"/>
    </p:embeddedFont>
    <p:embeddedFont>
      <p:font typeface="Open Sans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italic.fntdata"/><Relationship Id="rId20" Type="http://schemas.openxmlformats.org/officeDocument/2006/relationships/slide" Target="slides/slide16.xml"/><Relationship Id="rId41" Type="http://schemas.openxmlformats.org/officeDocument/2006/relationships/font" Target="fonts/OpenSans-boldItalic.fntdata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Roboto-bold.fntdata"/><Relationship Id="rId30" Type="http://schemas.openxmlformats.org/officeDocument/2006/relationships/font" Target="fonts/Roboto-regular.fntdata"/><Relationship Id="rId11" Type="http://schemas.openxmlformats.org/officeDocument/2006/relationships/slide" Target="slides/slide7.xml"/><Relationship Id="rId33" Type="http://schemas.openxmlformats.org/officeDocument/2006/relationships/font" Target="fonts/Roboto-boldItalic.fntdata"/><Relationship Id="rId10" Type="http://schemas.openxmlformats.org/officeDocument/2006/relationships/slide" Target="slides/slide6.xml"/><Relationship Id="rId32" Type="http://schemas.openxmlformats.org/officeDocument/2006/relationships/font" Target="fonts/Roboto-italic.fntdata"/><Relationship Id="rId13" Type="http://schemas.openxmlformats.org/officeDocument/2006/relationships/slide" Target="slides/slide9.xml"/><Relationship Id="rId35" Type="http://schemas.openxmlformats.org/officeDocument/2006/relationships/font" Target="fonts/OpenSansSemiBold-bold.fntdata"/><Relationship Id="rId12" Type="http://schemas.openxmlformats.org/officeDocument/2006/relationships/slide" Target="slides/slide8.xml"/><Relationship Id="rId34" Type="http://schemas.openxmlformats.org/officeDocument/2006/relationships/font" Target="fonts/OpenSansSemiBold-regular.fntdata"/><Relationship Id="rId15" Type="http://schemas.openxmlformats.org/officeDocument/2006/relationships/slide" Target="slides/slide11.xml"/><Relationship Id="rId37" Type="http://schemas.openxmlformats.org/officeDocument/2006/relationships/font" Target="fonts/OpenSansSemiBold-boldItalic.fntdata"/><Relationship Id="rId14" Type="http://schemas.openxmlformats.org/officeDocument/2006/relationships/slide" Target="slides/slide10.xml"/><Relationship Id="rId36" Type="http://schemas.openxmlformats.org/officeDocument/2006/relationships/font" Target="fonts/OpenSansSemiBold-italic.fntdata"/><Relationship Id="rId17" Type="http://schemas.openxmlformats.org/officeDocument/2006/relationships/slide" Target="slides/slide13.xml"/><Relationship Id="rId39" Type="http://schemas.openxmlformats.org/officeDocument/2006/relationships/font" Target="fonts/OpenSans-bold.fntdata"/><Relationship Id="rId16" Type="http://schemas.openxmlformats.org/officeDocument/2006/relationships/slide" Target="slides/slide12.xml"/><Relationship Id="rId38" Type="http://schemas.openxmlformats.org/officeDocument/2006/relationships/font" Target="fonts/OpenSans-regular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12" type="sldNum"/>
          </p:nvPr>
        </p:nvSpPr>
        <p:spPr>
          <a:xfrm>
            <a:off x="4278312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" name="Google Shape;4;n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" name="Google Shape;5;n"/>
          <p:cNvSpPr txBox="1"/>
          <p:nvPr>
            <p:ph idx="1" type="body"/>
          </p:nvPr>
        </p:nvSpPr>
        <p:spPr>
          <a:xfrm>
            <a:off x="755650" y="5078412"/>
            <a:ext cx="6046787" cy="48101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6" name="Google Shape;6;n"/>
          <p:cNvSpPr txBox="1"/>
          <p:nvPr>
            <p:ph idx="3" type="hdr"/>
          </p:nvPr>
        </p:nvSpPr>
        <p:spPr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0" type="dt"/>
          </p:nvPr>
        </p:nvSpPr>
        <p:spPr>
          <a:xfrm>
            <a:off x="4278312" y="0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1" type="ftr"/>
          </p:nvPr>
        </p:nvSpPr>
        <p:spPr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n"/>
          <p:cNvSpPr txBox="1"/>
          <p:nvPr>
            <p:ph idx="4" type="sldNum"/>
          </p:nvPr>
        </p:nvSpPr>
        <p:spPr>
          <a:xfrm>
            <a:off x="4278312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b="0" i="0" lang="en-US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7" name="Google Shape;57;p4:notes"/>
          <p:cNvSpPr txBox="1"/>
          <p:nvPr>
            <p:ph idx="1" type="body"/>
          </p:nvPr>
        </p:nvSpPr>
        <p:spPr>
          <a:xfrm>
            <a:off x="755650" y="5078412"/>
            <a:ext cx="6048375" cy="4811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cfadc6236_0_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4" name="Google Shape;174;g5cfadc6236_0_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cfadc6236_0_1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3" name="Google Shape;183;g5cfadc6236_0_1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5cfadc6236_0_19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2" name="Google Shape;192;g5cfadc6236_0_19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5cfadc6236_0_2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01" name="Google Shape;201;g5cfadc6236_0_2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5cfadc6236_0_73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0" name="Google Shape;210;g5cfadc6236_0_73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5cfadc6236_0_47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9" name="Google Shape;219;g5cfadc6236_0_47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5cfadc6236_0_64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28" name="Google Shape;228;g5cfadc6236_0_64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6b9b4611be_0_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37" name="Google Shape;237;g6b9b4611be_0_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6b9b4611be_0_1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46" name="Google Shape;246;g6b9b4611be_0_1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5cad1055c9_0_1201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256" name="Google Shape;256;g5cad1055c9_0_1201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5cad1055c9_0_1201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5cad1055c9_0_1201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f1335f099_1_50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65" name="Google Shape;65;gf1335f099_1_50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f1335f099_1_50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gf1335f099_1_50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5cad1055c9_0_115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3" name="Google Shape;263;g5cad1055c9_0_115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5cfadc6236_0_8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74" name="Google Shape;274;g5cfadc6236_0_8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5cad1055c9_0_1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320" name="Google Shape;320;g5cad1055c9_0_1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5cad1055c9_0_1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g5cad1055c9_0_1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5d616fdbd5_0_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327" name="Google Shape;327;g5d616fdbd5_0_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5d616fdbd5_0_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5d616fdbd5_0_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3f29c064d9_1_16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34" name="Google Shape;334;g3f29c064d9_1_16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9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41" name="Google Shape;341;p9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f29c064d9_1_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4" name="Google Shape;74;g3f29c064d9_1_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f29c064d9_1_16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81" name="Google Shape;81;g3f29c064d9_1_16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f29c064d9_1_16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g3f29c064d9_1_16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5cad1055c9_0_1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8" name="Google Shape;88;g5cad1055c9_0_1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5cad1055c9_0_746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107" name="Google Shape;107;g5cad1055c9_0_746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5cad1055c9_0_746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g5cad1055c9_0_746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cad1055c9_0_75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4" name="Google Shape;114;g5cad1055c9_0_75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5cad1055c9_0_1195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159" name="Google Shape;159;g5cad1055c9_0_1195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5cad1055c9_0_1195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5cad1055c9_0_1195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5cad1055c9_0_1207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6" name="Google Shape;166;g5cad1055c9_0_1207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" name="Google Shape;17;p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" name="Google Shape;36;p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Relationship Id="rId4" Type="http://schemas.openxmlformats.org/officeDocument/2006/relationships/image" Target="../media/image4.png"/><Relationship Id="rId5" Type="http://schemas.openxmlformats.org/officeDocument/2006/relationships/image" Target="../media/image3.jpg"/><Relationship Id="rId6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11.png"/><Relationship Id="rId6" Type="http://schemas.openxmlformats.org/officeDocument/2006/relationships/hyperlink" Target="https://trends.builtwith.com/cms/traffic/Entire-Internet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11.png"/><Relationship Id="rId6" Type="http://schemas.openxmlformats.org/officeDocument/2006/relationships/image" Target="../media/image13.png"/><Relationship Id="rId7" Type="http://schemas.openxmlformats.org/officeDocument/2006/relationships/hyperlink" Target="https://trends.builtwith.com/cms/traffic/Entire-Internet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6.png"/></Relationships>
</file>

<file path=ppt/slides/_rels/slide24.xml.rels><?xml version="1.0" encoding="UTF-8" standalone="yes"?><Relationships xmlns="http://schemas.openxmlformats.org/package/2006/relationships"><Relationship Id="rId11" Type="http://schemas.openxmlformats.org/officeDocument/2006/relationships/hyperlink" Target="https://manuais.dti.ifc.edu.br/doku.php?id=wiki:websites:portal_principal:genero_dirigente" TargetMode="External"/><Relationship Id="rId10" Type="http://schemas.openxmlformats.org/officeDocument/2006/relationships/hyperlink" Target="https://manuais.dti.ifc.edu.br/doku.php?id=wiki:websites:portal_principal:menus" TargetMode="External"/><Relationship Id="rId13" Type="http://schemas.openxmlformats.org/officeDocument/2006/relationships/hyperlink" Target="https://manuais.dti.ifc.edu.br/doku.php?id=wiki:websites:portal_principal:logotipos_e_redes_sociais" TargetMode="External"/><Relationship Id="rId12" Type="http://schemas.openxmlformats.org/officeDocument/2006/relationships/hyperlink" Target="https://manuais.dti.ifc.edu.br/doku.php?id=wiki:websites:portal_principal:widgets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png"/><Relationship Id="rId4" Type="http://schemas.openxmlformats.org/officeDocument/2006/relationships/hyperlink" Target="https://manuais.dti.ifc.edu.br/doku.php?id=wiki:websites:wp_admin" TargetMode="External"/><Relationship Id="rId9" Type="http://schemas.openxmlformats.org/officeDocument/2006/relationships/hyperlink" Target="https://manuais.dti.ifc.edu.br/doku.php?id=wiki:websites:portal_principal:perfis_portal" TargetMode="External"/><Relationship Id="rId15" Type="http://schemas.openxmlformats.org/officeDocument/2006/relationships/hyperlink" Target="https://manuais.dti.ifc.edu.br/doku.php?id=wiki:websites:portal_principal:novo_site_campus" TargetMode="External"/><Relationship Id="rId14" Type="http://schemas.openxmlformats.org/officeDocument/2006/relationships/hyperlink" Target="https://manuais.dti.ifc.edu.br/doku.php?id=wiki:websites:portal_principal:criacao_usuarios" TargetMode="External"/><Relationship Id="rId16" Type="http://schemas.openxmlformats.org/officeDocument/2006/relationships/hyperlink" Target="https://manuais.dti.ifc.edu.br/doku.php?id=wiki:websites:portal_principal:novo_site_setor" TargetMode="External"/><Relationship Id="rId5" Type="http://schemas.openxmlformats.org/officeDocument/2006/relationships/hyperlink" Target="https://manuais.dti.ifc.edu.br/doku.php?id=wiki:websites:portal_principal:cadastrar_noticia" TargetMode="External"/><Relationship Id="rId6" Type="http://schemas.openxmlformats.org/officeDocument/2006/relationships/hyperlink" Target="https://manuais.dti.ifc.edu.br/doku.php?id=wiki:websites:portal_principal:inserir_midia" TargetMode="External"/><Relationship Id="rId7" Type="http://schemas.openxmlformats.org/officeDocument/2006/relationships/hyperlink" Target="https://manuais.dti.ifc.edu.br/doku.php?id=wiki:websites:portal_principal:cadastrar_pagina" TargetMode="External"/><Relationship Id="rId8" Type="http://schemas.openxmlformats.org/officeDocument/2006/relationships/hyperlink" Target="https://manuais.dti.ifc.edu.br/doku.php?id=wiki:websites:portal_principal:cadastrar_posttype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3803125" y="749250"/>
            <a:ext cx="4817100" cy="303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5200">
            <a:noAutofit/>
          </a:bodyPr>
          <a:lstStyle/>
          <a:p>
            <a:pPr indent="0" lvl="0" mar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Novo site IFC</a:t>
            </a:r>
            <a:endParaRPr b="1" sz="40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Gerenciamento do Portal Principal</a:t>
            </a:r>
            <a:endParaRPr b="1" i="0" sz="1800" u="none" cap="none" strike="noStrike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3125" y="5050475"/>
            <a:ext cx="1279825" cy="148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50371" y="5050475"/>
            <a:ext cx="2104852" cy="148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8200" y="5050475"/>
            <a:ext cx="1427081" cy="148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2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7" name="Google Shape;177;p22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78" name="Google Shape;17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2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0" name="Google Shape;18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295400"/>
            <a:ext cx="8489599" cy="424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3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6" name="Google Shape;186;p23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87" name="Google Shape;18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3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9" name="Google Shape;189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304562"/>
            <a:ext cx="8497750" cy="424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4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5" name="Google Shape;195;p24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96" name="Google Shape;196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4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8" name="Google Shape;198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8800" y="1352300"/>
            <a:ext cx="8552002" cy="427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5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4" name="Google Shape;204;p25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05" name="Google Shape;205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5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7" name="Google Shape;207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575" y="1241375"/>
            <a:ext cx="8498700" cy="424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6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3" name="Google Shape;213;p26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14" name="Google Shape;214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6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6" name="Google Shape;216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525" y="1291153"/>
            <a:ext cx="6709850" cy="4979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7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2" name="Google Shape;222;p27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23" name="Google Shape;22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7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5" name="Google Shape;225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250" y="1273100"/>
            <a:ext cx="6794950" cy="5450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8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1" name="Google Shape;231;p28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32" name="Google Shape;23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8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4" name="Google Shape;234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525" y="1332202"/>
            <a:ext cx="6374250" cy="473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9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0" name="Google Shape;240;p29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41" name="Google Shape;241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177275"/>
            <a:ext cx="6610899" cy="5471401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9"/>
          <p:cNvSpPr txBox="1"/>
          <p:nvPr/>
        </p:nvSpPr>
        <p:spPr>
          <a:xfrm>
            <a:off x="5442475" y="6280400"/>
            <a:ext cx="3343500" cy="3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https://trends.builtwith.com/cms/traffic/Entire-Internet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0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9" name="Google Shape;249;p30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50" name="Google Shape;250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177275"/>
            <a:ext cx="6610899" cy="5471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95900" y="1960601"/>
            <a:ext cx="4613975" cy="227785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30"/>
          <p:cNvSpPr txBox="1"/>
          <p:nvPr/>
        </p:nvSpPr>
        <p:spPr>
          <a:xfrm>
            <a:off x="5442475" y="6280400"/>
            <a:ext cx="3343500" cy="3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https://trends.builtwith.com/cms/traffic/Entire-Internet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1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/>
        </p:nvSpPr>
        <p:spPr>
          <a:xfrm>
            <a:off x="395300" y="1903600"/>
            <a:ext cx="8424000" cy="31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-381000" lvl="0" marL="457200" rtl="0" algn="l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 que um novo site?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Novo Sitemap IFC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WordPress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Demonstração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395300" y="420800"/>
            <a:ext cx="5084700" cy="10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l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ESCOPO DO TREINAMENTO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1" name="Google Shape;71;p14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2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6" name="Google Shape;266;p32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7" name="Google Shape;267;p32"/>
          <p:cNvSpPr/>
          <p:nvPr/>
        </p:nvSpPr>
        <p:spPr>
          <a:xfrm>
            <a:off x="403425" y="1472075"/>
            <a:ext cx="6715200" cy="47277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Super Administradores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os Portais (rede de sites - networks)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os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32"/>
          <p:cNvSpPr/>
          <p:nvPr/>
        </p:nvSpPr>
        <p:spPr>
          <a:xfrm>
            <a:off x="403425" y="3047975"/>
            <a:ext cx="6187800" cy="31518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dministradores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Char char="-"/>
            </a:pPr>
            <a:r>
              <a:rPr lang="en-US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cadastram os novos Administradores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menus;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páginas/posts;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cadastram os novos editores;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32"/>
          <p:cNvSpPr/>
          <p:nvPr/>
        </p:nvSpPr>
        <p:spPr>
          <a:xfrm>
            <a:off x="403425" y="4623875"/>
            <a:ext cx="5694600" cy="157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Editores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conteúdo de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atualizam páginas e posts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0" name="Google Shape;27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49875" y="1610695"/>
            <a:ext cx="412300" cy="32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48375" y="3366400"/>
            <a:ext cx="395082" cy="32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3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7" name="Google Shape;277;p33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8" name="Google Shape;278;p33"/>
          <p:cNvCxnSpPr>
            <a:stCxn id="279" idx="2"/>
            <a:endCxn id="280" idx="0"/>
          </p:cNvCxnSpPr>
          <p:nvPr/>
        </p:nvCxnSpPr>
        <p:spPr>
          <a:xfrm flipH="1" rot="-5400000">
            <a:off x="4771350" y="14154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1" name="Google Shape;281;p33"/>
          <p:cNvCxnSpPr>
            <a:stCxn id="282" idx="0"/>
            <a:endCxn id="279" idx="2"/>
          </p:cNvCxnSpPr>
          <p:nvPr/>
        </p:nvCxnSpPr>
        <p:spPr>
          <a:xfrm rot="-5400000">
            <a:off x="3001050" y="1415450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3" name="Google Shape;283;p33"/>
          <p:cNvCxnSpPr>
            <a:stCxn id="284" idx="0"/>
            <a:endCxn id="282" idx="2"/>
          </p:cNvCxnSpPr>
          <p:nvPr/>
        </p:nvCxnSpPr>
        <p:spPr>
          <a:xfrm rot="-5400000">
            <a:off x="1745850" y="2830338"/>
            <a:ext cx="457200" cy="7401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5" name="Google Shape;285;p33"/>
          <p:cNvCxnSpPr>
            <a:stCxn id="280" idx="2"/>
            <a:endCxn id="286" idx="0"/>
          </p:cNvCxnSpPr>
          <p:nvPr/>
        </p:nvCxnSpPr>
        <p:spPr>
          <a:xfrm flipH="1" rot="-5400000">
            <a:off x="5656800" y="3200000"/>
            <a:ext cx="457200" cy="6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7" name="Google Shape;287;p33"/>
          <p:cNvCxnSpPr>
            <a:stCxn id="288" idx="0"/>
            <a:endCxn id="280" idx="2"/>
          </p:cNvCxnSpPr>
          <p:nvPr/>
        </p:nvCxnSpPr>
        <p:spPr>
          <a:xfrm rot="-5400000">
            <a:off x="4829250" y="2373138"/>
            <a:ext cx="457200" cy="16545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89" name="Google Shape;289;p33"/>
          <p:cNvGrpSpPr/>
          <p:nvPr/>
        </p:nvGrpSpPr>
        <p:grpSpPr>
          <a:xfrm>
            <a:off x="3345750" y="1629475"/>
            <a:ext cx="1538100" cy="442500"/>
            <a:chOff x="3802950" y="550963"/>
            <a:chExt cx="1538100" cy="442500"/>
          </a:xfrm>
        </p:grpSpPr>
        <p:sp>
          <p:nvSpPr>
            <p:cNvPr id="279" name="Google Shape;279;p33"/>
            <p:cNvSpPr txBox="1"/>
            <p:nvPr/>
          </p:nvSpPr>
          <p:spPr>
            <a:xfrm>
              <a:off x="3802950" y="550963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Principal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33"/>
            <p:cNvSpPr/>
            <p:nvPr/>
          </p:nvSpPr>
          <p:spPr>
            <a:xfrm>
              <a:off x="3802950" y="5509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1" name="Google Shape;291;p33"/>
          <p:cNvGrpSpPr/>
          <p:nvPr/>
        </p:nvGrpSpPr>
        <p:grpSpPr>
          <a:xfrm>
            <a:off x="1575450" y="2529188"/>
            <a:ext cx="1538100" cy="442513"/>
            <a:chOff x="2032650" y="1450675"/>
            <a:chExt cx="1538100" cy="442513"/>
          </a:xfrm>
        </p:grpSpPr>
        <p:sp>
          <p:nvSpPr>
            <p:cNvPr id="282" name="Google Shape;282;p33"/>
            <p:cNvSpPr txBox="1"/>
            <p:nvPr/>
          </p:nvSpPr>
          <p:spPr>
            <a:xfrm>
              <a:off x="2032650" y="1450688"/>
              <a:ext cx="15381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33"/>
            <p:cNvSpPr/>
            <p:nvPr/>
          </p:nvSpPr>
          <p:spPr>
            <a:xfrm>
              <a:off x="20326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3" name="Google Shape;293;p33"/>
          <p:cNvGrpSpPr/>
          <p:nvPr/>
        </p:nvGrpSpPr>
        <p:grpSpPr>
          <a:xfrm>
            <a:off x="5221200" y="3428975"/>
            <a:ext cx="1327800" cy="442513"/>
            <a:chOff x="6418500" y="2350450"/>
            <a:chExt cx="1327800" cy="442513"/>
          </a:xfrm>
        </p:grpSpPr>
        <p:sp>
          <p:nvSpPr>
            <p:cNvPr id="286" name="Google Shape;286;p33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33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5" name="Google Shape;295;p33"/>
          <p:cNvGrpSpPr/>
          <p:nvPr/>
        </p:nvGrpSpPr>
        <p:grpSpPr>
          <a:xfrm>
            <a:off x="3566700" y="3428988"/>
            <a:ext cx="1327800" cy="442500"/>
            <a:chOff x="4938300" y="2350475"/>
            <a:chExt cx="1327800" cy="442500"/>
          </a:xfrm>
        </p:grpSpPr>
        <p:sp>
          <p:nvSpPr>
            <p:cNvPr id="288" name="Google Shape;288;p33"/>
            <p:cNvSpPr txBox="1"/>
            <p:nvPr/>
          </p:nvSpPr>
          <p:spPr>
            <a:xfrm>
              <a:off x="4938300" y="2350475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6" name="Google Shape;296;p33"/>
            <p:cNvSpPr/>
            <p:nvPr/>
          </p:nvSpPr>
          <p:spPr>
            <a:xfrm>
              <a:off x="49383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7" name="Google Shape;297;p33"/>
          <p:cNvGrpSpPr/>
          <p:nvPr/>
        </p:nvGrpSpPr>
        <p:grpSpPr>
          <a:xfrm>
            <a:off x="940500" y="3428988"/>
            <a:ext cx="1327800" cy="442500"/>
            <a:chOff x="1397700" y="2350475"/>
            <a:chExt cx="1327800" cy="442500"/>
          </a:xfrm>
        </p:grpSpPr>
        <p:sp>
          <p:nvSpPr>
            <p:cNvPr id="284" name="Google Shape;284;p33"/>
            <p:cNvSpPr txBox="1"/>
            <p:nvPr/>
          </p:nvSpPr>
          <p:spPr>
            <a:xfrm>
              <a:off x="1397700" y="23504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33"/>
            <p:cNvSpPr/>
            <p:nvPr/>
          </p:nvSpPr>
          <p:spPr>
            <a:xfrm>
              <a:off x="13977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9" name="Google Shape;299;p33"/>
          <p:cNvGrpSpPr/>
          <p:nvPr/>
        </p:nvGrpSpPr>
        <p:grpSpPr>
          <a:xfrm>
            <a:off x="3447150" y="4328788"/>
            <a:ext cx="1327800" cy="442500"/>
            <a:chOff x="3904350" y="3250275"/>
            <a:chExt cx="1327800" cy="442500"/>
          </a:xfrm>
        </p:grpSpPr>
        <p:sp>
          <p:nvSpPr>
            <p:cNvPr id="300" name="Google Shape;300;p33"/>
            <p:cNvSpPr txBox="1"/>
            <p:nvPr/>
          </p:nvSpPr>
          <p:spPr>
            <a:xfrm>
              <a:off x="3904350" y="32502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33"/>
            <p:cNvSpPr/>
            <p:nvPr/>
          </p:nvSpPr>
          <p:spPr>
            <a:xfrm>
              <a:off x="3904350" y="32503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2" name="Google Shape;302;p33"/>
          <p:cNvGrpSpPr/>
          <p:nvPr/>
        </p:nvGrpSpPr>
        <p:grpSpPr>
          <a:xfrm>
            <a:off x="6407550" y="4328763"/>
            <a:ext cx="1327800" cy="442513"/>
            <a:chOff x="6864750" y="3250250"/>
            <a:chExt cx="1327800" cy="442513"/>
          </a:xfrm>
        </p:grpSpPr>
        <p:sp>
          <p:nvSpPr>
            <p:cNvPr id="303" name="Google Shape;303;p33"/>
            <p:cNvSpPr txBox="1"/>
            <p:nvPr/>
          </p:nvSpPr>
          <p:spPr>
            <a:xfrm>
              <a:off x="6864750" y="32502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4" name="Google Shape;304;p33"/>
            <p:cNvSpPr/>
            <p:nvPr/>
          </p:nvSpPr>
          <p:spPr>
            <a:xfrm>
              <a:off x="6864750" y="32502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05" name="Google Shape;305;p33"/>
          <p:cNvCxnSpPr>
            <a:stCxn id="301" idx="0"/>
            <a:endCxn id="288" idx="2"/>
          </p:cNvCxnSpPr>
          <p:nvPr/>
        </p:nvCxnSpPr>
        <p:spPr>
          <a:xfrm rot="-5400000">
            <a:off x="3942150" y="4040250"/>
            <a:ext cx="457500" cy="119700"/>
          </a:xfrm>
          <a:prstGeom prst="bentConnector3">
            <a:avLst>
              <a:gd fmla="val 4998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06" name="Google Shape;306;p33"/>
          <p:cNvCxnSpPr>
            <a:stCxn id="304" idx="0"/>
            <a:endCxn id="307" idx="2"/>
          </p:cNvCxnSpPr>
          <p:nvPr/>
        </p:nvCxnSpPr>
        <p:spPr>
          <a:xfrm rot="-5400000">
            <a:off x="7052100" y="3890913"/>
            <a:ext cx="457200" cy="418500"/>
          </a:xfrm>
          <a:prstGeom prst="bentConnector3">
            <a:avLst>
              <a:gd fmla="val 5000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08" name="Google Shape;308;p33"/>
          <p:cNvCxnSpPr/>
          <p:nvPr/>
        </p:nvCxnSpPr>
        <p:spPr>
          <a:xfrm flipH="1" rot="-5400000">
            <a:off x="3933825" y="2475900"/>
            <a:ext cx="3564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309" name="Google Shape;309;p33"/>
          <p:cNvGrpSpPr/>
          <p:nvPr/>
        </p:nvGrpSpPr>
        <p:grpSpPr>
          <a:xfrm>
            <a:off x="3341175" y="2529225"/>
            <a:ext cx="1538100" cy="442513"/>
            <a:chOff x="5573250" y="1450675"/>
            <a:chExt cx="1538100" cy="442513"/>
          </a:xfrm>
        </p:grpSpPr>
        <p:sp>
          <p:nvSpPr>
            <p:cNvPr id="310" name="Google Shape;310;p33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33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12" name="Google Shape;312;p33"/>
          <p:cNvCxnSpPr/>
          <p:nvPr/>
        </p:nvCxnSpPr>
        <p:spPr>
          <a:xfrm flipH="1" rot="-5400000">
            <a:off x="6541650" y="23152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313" name="Google Shape;313;p33"/>
          <p:cNvGrpSpPr/>
          <p:nvPr/>
        </p:nvGrpSpPr>
        <p:grpSpPr>
          <a:xfrm>
            <a:off x="5116050" y="2529188"/>
            <a:ext cx="1538100" cy="442513"/>
            <a:chOff x="5573250" y="1450675"/>
            <a:chExt cx="1538100" cy="442513"/>
          </a:xfrm>
        </p:grpSpPr>
        <p:sp>
          <p:nvSpPr>
            <p:cNvPr id="280" name="Google Shape;280;p33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do Campus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33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5" name="Google Shape;315;p33"/>
          <p:cNvGrpSpPr/>
          <p:nvPr/>
        </p:nvGrpSpPr>
        <p:grpSpPr>
          <a:xfrm>
            <a:off x="6826025" y="3429000"/>
            <a:ext cx="1327800" cy="442513"/>
            <a:chOff x="6418500" y="2350450"/>
            <a:chExt cx="1327800" cy="442513"/>
          </a:xfrm>
        </p:grpSpPr>
        <p:sp>
          <p:nvSpPr>
            <p:cNvPr id="307" name="Google Shape;307;p33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 de Cursos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33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7" name="Google Shape;317;p33"/>
          <p:cNvSpPr txBox="1"/>
          <p:nvPr/>
        </p:nvSpPr>
        <p:spPr>
          <a:xfrm>
            <a:off x="773375" y="4997350"/>
            <a:ext cx="4953300" cy="11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Super-administradores</a:t>
            </a:r>
            <a:endParaRPr b="1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3D85C6"/>
                </a:solidFill>
                <a:latin typeface="Calibri"/>
                <a:ea typeface="Calibri"/>
                <a:cs typeface="Calibri"/>
                <a:sym typeface="Calibri"/>
              </a:rPr>
              <a:t>Administradores </a:t>
            </a:r>
            <a:r>
              <a:rPr lang="en-US">
                <a:solidFill>
                  <a:srgbClr val="D9D9D9"/>
                </a:solidFill>
                <a:latin typeface="Calibri"/>
                <a:ea typeface="Calibri"/>
                <a:cs typeface="Calibri"/>
                <a:sym typeface="Calibri"/>
              </a:rPr>
              <a:t>(admin.treinamento)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Editores </a:t>
            </a:r>
            <a:r>
              <a:rPr lang="en-US">
                <a:solidFill>
                  <a:srgbClr val="D9D9D9"/>
                </a:solidFill>
                <a:latin typeface="Calibri"/>
                <a:ea typeface="Calibri"/>
                <a:cs typeface="Calibri"/>
                <a:sym typeface="Calibri"/>
              </a:rPr>
              <a:t>(editor.treinamento)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4"/>
          <p:cNvSpPr txBox="1"/>
          <p:nvPr/>
        </p:nvSpPr>
        <p:spPr>
          <a:xfrm>
            <a:off x="360000" y="2009425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Demonstração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Portal Principal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33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6940" y="136450"/>
            <a:ext cx="6008270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6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Tópicos a serem demonstrados</a:t>
            </a:r>
            <a:endParaRPr b="1"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7" name="Google Shape;337;p36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8" name="Google Shape;338;p36"/>
          <p:cNvSpPr txBox="1"/>
          <p:nvPr/>
        </p:nvSpPr>
        <p:spPr>
          <a:xfrm>
            <a:off x="360000" y="1333750"/>
            <a:ext cx="8424000" cy="49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Painel Administrativo (login) -</a:t>
            </a:r>
            <a:r>
              <a:rPr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manual</a:t>
            </a:r>
            <a:endParaRPr sz="18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Notícias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manual notícias</a:t>
            </a:r>
            <a:r>
              <a:rPr lang="en-US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manual mídias</a:t>
            </a:r>
            <a:endParaRPr sz="18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Páginas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manual</a:t>
            </a:r>
            <a:endParaRPr sz="18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Avisos, Eventos e Agenda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8"/>
              </a:rPr>
              <a:t>manual</a:t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Páginas dos Perfis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9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Menus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10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Gênero do Reitor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11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Widgets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12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Logotipos e Redes sociais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13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Cadastro de usuários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14"/>
              </a:rPr>
              <a:t>manual</a:t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2F9E4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Novo Portal de Campus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15"/>
              </a:rPr>
              <a:t>manual</a:t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2F9E4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Novo Site de Setor</a:t>
            </a:r>
            <a:r>
              <a:rPr lang="en-US" sz="180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en-US" sz="180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16"/>
              </a:rPr>
              <a:t>manual</a:t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Super-administradores</a:t>
            </a:r>
            <a:endParaRPr b="1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rgbClr val="3D85C6"/>
                </a:solidFill>
                <a:latin typeface="Calibri"/>
                <a:ea typeface="Calibri"/>
                <a:cs typeface="Calibri"/>
                <a:sym typeface="Calibri"/>
              </a:rPr>
              <a:t>Administradores </a:t>
            </a:r>
            <a:r>
              <a:rPr lang="en-US">
                <a:solidFill>
                  <a:srgbClr val="D9D9D9"/>
                </a:solidFill>
                <a:latin typeface="Calibri"/>
                <a:ea typeface="Calibri"/>
                <a:cs typeface="Calibri"/>
                <a:sym typeface="Calibri"/>
              </a:rPr>
              <a:t>(admin.treinamento)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Editores </a:t>
            </a:r>
            <a:r>
              <a:rPr lang="en-US">
                <a:solidFill>
                  <a:srgbClr val="D9D9D9"/>
                </a:solidFill>
                <a:latin typeface="Calibri"/>
                <a:ea typeface="Calibri"/>
                <a:cs typeface="Calibri"/>
                <a:sym typeface="Calibri"/>
              </a:rPr>
              <a:t>(editor.treinamento)</a:t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7"/>
          <p:cNvSpPr txBox="1"/>
          <p:nvPr/>
        </p:nvSpPr>
        <p:spPr>
          <a:xfrm>
            <a:off x="4918200" y="6210000"/>
            <a:ext cx="39918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Acesse o site dti.ifc.edu.br</a:t>
            </a:r>
            <a:endParaRPr b="1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4" name="Google Shape;344;p37"/>
          <p:cNvSpPr txBox="1"/>
          <p:nvPr/>
        </p:nvSpPr>
        <p:spPr>
          <a:xfrm>
            <a:off x="360000" y="1309825"/>
            <a:ext cx="8424000" cy="7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Open Sans SemiBold"/>
                <a:ea typeface="Open Sans SemiBold"/>
                <a:cs typeface="Open Sans SemiBold"/>
                <a:sym typeface="Open Sans SemiBold"/>
              </a:rPr>
              <a:t>Obrigado!</a:t>
            </a:r>
            <a:endParaRPr sz="1800"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345" name="Google Shape;345;p37"/>
          <p:cNvSpPr txBox="1"/>
          <p:nvPr/>
        </p:nvSpPr>
        <p:spPr>
          <a:xfrm>
            <a:off x="982900" y="4364900"/>
            <a:ext cx="7063200" cy="7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dti@ifc.edu.br</a:t>
            </a:r>
            <a:endParaRPr sz="18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plinio.garcia@ifc.edu.br</a:t>
            </a:r>
            <a:endParaRPr sz="18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 que um novo site?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7" name="Google Shape;77;p15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8" name="Google Shape;78;p15"/>
          <p:cNvSpPr txBox="1"/>
          <p:nvPr/>
        </p:nvSpPr>
        <p:spPr>
          <a:xfrm>
            <a:off x="556575" y="1470500"/>
            <a:ext cx="6561900" cy="443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Requisitos de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acessibilidade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Padronização de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identidade visual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Melhorias da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navegabilidade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1" name="Google Shape;91;p17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" name="Google Shape;92;p17"/>
          <p:cNvCxnSpPr>
            <a:stCxn id="93" idx="2"/>
            <a:endCxn id="94" idx="0"/>
          </p:cNvCxnSpPr>
          <p:nvPr/>
        </p:nvCxnSpPr>
        <p:spPr>
          <a:xfrm flipH="1" rot="-5400000">
            <a:off x="4941300" y="1883581"/>
            <a:ext cx="574500" cy="17703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95" name="Google Shape;95;p17"/>
          <p:cNvCxnSpPr>
            <a:stCxn id="96" idx="2"/>
            <a:endCxn id="97" idx="0"/>
          </p:cNvCxnSpPr>
          <p:nvPr/>
        </p:nvCxnSpPr>
        <p:spPr>
          <a:xfrm flipH="1" rot="-5400000">
            <a:off x="264030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98" name="Google Shape;98;p17"/>
          <p:cNvCxnSpPr>
            <a:stCxn id="99" idx="0"/>
            <a:endCxn id="96" idx="2"/>
          </p:cNvCxnSpPr>
          <p:nvPr/>
        </p:nvCxnSpPr>
        <p:spPr>
          <a:xfrm rot="-5400000">
            <a:off x="179505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00" name="Google Shape;100;p17"/>
          <p:cNvCxnSpPr>
            <a:stCxn id="94" idx="2"/>
            <a:endCxn id="101" idx="0"/>
          </p:cNvCxnSpPr>
          <p:nvPr/>
        </p:nvCxnSpPr>
        <p:spPr>
          <a:xfrm flipH="1" rot="-5400000">
            <a:off x="618090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02" name="Google Shape;102;p17"/>
          <p:cNvCxnSpPr>
            <a:stCxn id="103" idx="0"/>
            <a:endCxn id="94" idx="2"/>
          </p:cNvCxnSpPr>
          <p:nvPr/>
        </p:nvCxnSpPr>
        <p:spPr>
          <a:xfrm rot="-5400000">
            <a:off x="533565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04" name="Google Shape;104;p17"/>
          <p:cNvCxnSpPr>
            <a:stCxn id="96" idx="0"/>
            <a:endCxn id="93" idx="2"/>
          </p:cNvCxnSpPr>
          <p:nvPr/>
        </p:nvCxnSpPr>
        <p:spPr>
          <a:xfrm rot="-5400000">
            <a:off x="3171000" y="1883519"/>
            <a:ext cx="574500" cy="17703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sp>
        <p:nvSpPr>
          <p:cNvPr id="93" name="Google Shape;93;p17"/>
          <p:cNvSpPr txBox="1"/>
          <p:nvPr/>
        </p:nvSpPr>
        <p:spPr>
          <a:xfrm>
            <a:off x="3574350" y="1897081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D5DDF"/>
                </a:solidFill>
                <a:latin typeface="Roboto"/>
                <a:ea typeface="Roboto"/>
                <a:cs typeface="Roboto"/>
                <a:sym typeface="Roboto"/>
              </a:rPr>
              <a:t>PORTAL</a:t>
            </a:r>
            <a:endParaRPr sz="1000">
              <a:solidFill>
                <a:srgbClr val="0D5DD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" name="Google Shape;96;p17"/>
          <p:cNvSpPr txBox="1"/>
          <p:nvPr/>
        </p:nvSpPr>
        <p:spPr>
          <a:xfrm>
            <a:off x="1804050" y="30559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Site Esportes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4" name="Google Shape;94;p17"/>
          <p:cNvSpPr txBox="1"/>
          <p:nvPr/>
        </p:nvSpPr>
        <p:spPr>
          <a:xfrm>
            <a:off x="5344650" y="30559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Site Notícias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" name="Google Shape;101;p17"/>
          <p:cNvSpPr txBox="1"/>
          <p:nvPr/>
        </p:nvSpPr>
        <p:spPr>
          <a:xfrm>
            <a:off x="61899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Z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" name="Google Shape;103;p17"/>
          <p:cNvSpPr txBox="1"/>
          <p:nvPr/>
        </p:nvSpPr>
        <p:spPr>
          <a:xfrm>
            <a:off x="44994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W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7" name="Google Shape;97;p17"/>
          <p:cNvSpPr txBox="1"/>
          <p:nvPr/>
        </p:nvSpPr>
        <p:spPr>
          <a:xfrm>
            <a:off x="26493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Y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" name="Google Shape;99;p17"/>
          <p:cNvSpPr txBox="1"/>
          <p:nvPr/>
        </p:nvSpPr>
        <p:spPr>
          <a:xfrm>
            <a:off x="9588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X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8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Novo sitemap IFC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Novo sitemap IFC - Visão geral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7" name="Google Shape;117;p19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" name="Google Shape;118;p19"/>
          <p:cNvCxnSpPr>
            <a:stCxn id="119" idx="2"/>
            <a:endCxn id="120" idx="0"/>
          </p:cNvCxnSpPr>
          <p:nvPr/>
        </p:nvCxnSpPr>
        <p:spPr>
          <a:xfrm flipH="1" rot="-5400000">
            <a:off x="4771350" y="14154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21" name="Google Shape;121;p19"/>
          <p:cNvCxnSpPr>
            <a:stCxn id="122" idx="0"/>
            <a:endCxn id="119" idx="2"/>
          </p:cNvCxnSpPr>
          <p:nvPr/>
        </p:nvCxnSpPr>
        <p:spPr>
          <a:xfrm rot="-5400000">
            <a:off x="3001050" y="1415450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23" name="Google Shape;123;p19"/>
          <p:cNvCxnSpPr>
            <a:stCxn id="124" idx="0"/>
            <a:endCxn id="122" idx="2"/>
          </p:cNvCxnSpPr>
          <p:nvPr/>
        </p:nvCxnSpPr>
        <p:spPr>
          <a:xfrm rot="-5400000">
            <a:off x="1745850" y="2830338"/>
            <a:ext cx="457200" cy="7401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25" name="Google Shape;125;p19"/>
          <p:cNvCxnSpPr>
            <a:stCxn id="120" idx="2"/>
            <a:endCxn id="126" idx="0"/>
          </p:cNvCxnSpPr>
          <p:nvPr/>
        </p:nvCxnSpPr>
        <p:spPr>
          <a:xfrm flipH="1" rot="-5400000">
            <a:off x="5656800" y="3200000"/>
            <a:ext cx="457200" cy="6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27" name="Google Shape;127;p19"/>
          <p:cNvCxnSpPr>
            <a:stCxn id="128" idx="0"/>
            <a:endCxn id="120" idx="2"/>
          </p:cNvCxnSpPr>
          <p:nvPr/>
        </p:nvCxnSpPr>
        <p:spPr>
          <a:xfrm rot="-5400000">
            <a:off x="4829250" y="2373138"/>
            <a:ext cx="457200" cy="16545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129" name="Google Shape;129;p19"/>
          <p:cNvGrpSpPr/>
          <p:nvPr/>
        </p:nvGrpSpPr>
        <p:grpSpPr>
          <a:xfrm>
            <a:off x="3345750" y="1629475"/>
            <a:ext cx="1538100" cy="442500"/>
            <a:chOff x="3802950" y="550963"/>
            <a:chExt cx="1538100" cy="442500"/>
          </a:xfrm>
        </p:grpSpPr>
        <p:sp>
          <p:nvSpPr>
            <p:cNvPr id="119" name="Google Shape;119;p19"/>
            <p:cNvSpPr txBox="1"/>
            <p:nvPr/>
          </p:nvSpPr>
          <p:spPr>
            <a:xfrm>
              <a:off x="3802950" y="550963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Principal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19"/>
            <p:cNvSpPr/>
            <p:nvPr/>
          </p:nvSpPr>
          <p:spPr>
            <a:xfrm>
              <a:off x="3802950" y="5509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1" name="Google Shape;131;p19"/>
          <p:cNvGrpSpPr/>
          <p:nvPr/>
        </p:nvGrpSpPr>
        <p:grpSpPr>
          <a:xfrm>
            <a:off x="1575450" y="2529188"/>
            <a:ext cx="1538100" cy="442513"/>
            <a:chOff x="2032650" y="1450675"/>
            <a:chExt cx="1538100" cy="442513"/>
          </a:xfrm>
        </p:grpSpPr>
        <p:sp>
          <p:nvSpPr>
            <p:cNvPr id="122" name="Google Shape;122;p19"/>
            <p:cNvSpPr txBox="1"/>
            <p:nvPr/>
          </p:nvSpPr>
          <p:spPr>
            <a:xfrm>
              <a:off x="2032650" y="1450688"/>
              <a:ext cx="15381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19"/>
            <p:cNvSpPr/>
            <p:nvPr/>
          </p:nvSpPr>
          <p:spPr>
            <a:xfrm>
              <a:off x="20326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3" name="Google Shape;133;p19"/>
          <p:cNvGrpSpPr/>
          <p:nvPr/>
        </p:nvGrpSpPr>
        <p:grpSpPr>
          <a:xfrm>
            <a:off x="5221200" y="3428975"/>
            <a:ext cx="1327800" cy="442513"/>
            <a:chOff x="6418500" y="2350450"/>
            <a:chExt cx="1327800" cy="442513"/>
          </a:xfrm>
        </p:grpSpPr>
        <p:sp>
          <p:nvSpPr>
            <p:cNvPr id="126" name="Google Shape;126;p19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19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5" name="Google Shape;135;p19"/>
          <p:cNvGrpSpPr/>
          <p:nvPr/>
        </p:nvGrpSpPr>
        <p:grpSpPr>
          <a:xfrm>
            <a:off x="3566700" y="3428988"/>
            <a:ext cx="1327800" cy="442500"/>
            <a:chOff x="4938300" y="2350475"/>
            <a:chExt cx="1327800" cy="442500"/>
          </a:xfrm>
        </p:grpSpPr>
        <p:sp>
          <p:nvSpPr>
            <p:cNvPr id="128" name="Google Shape;128;p19"/>
            <p:cNvSpPr txBox="1"/>
            <p:nvPr/>
          </p:nvSpPr>
          <p:spPr>
            <a:xfrm>
              <a:off x="4938300" y="2350475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6" name="Google Shape;136;p19"/>
            <p:cNvSpPr/>
            <p:nvPr/>
          </p:nvSpPr>
          <p:spPr>
            <a:xfrm>
              <a:off x="49383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7" name="Google Shape;137;p19"/>
          <p:cNvGrpSpPr/>
          <p:nvPr/>
        </p:nvGrpSpPr>
        <p:grpSpPr>
          <a:xfrm>
            <a:off x="940500" y="3428988"/>
            <a:ext cx="1327800" cy="442500"/>
            <a:chOff x="1397700" y="2350475"/>
            <a:chExt cx="1327800" cy="442500"/>
          </a:xfrm>
        </p:grpSpPr>
        <p:sp>
          <p:nvSpPr>
            <p:cNvPr id="124" name="Google Shape;124;p19"/>
            <p:cNvSpPr txBox="1"/>
            <p:nvPr/>
          </p:nvSpPr>
          <p:spPr>
            <a:xfrm>
              <a:off x="1397700" y="23504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19"/>
            <p:cNvSpPr/>
            <p:nvPr/>
          </p:nvSpPr>
          <p:spPr>
            <a:xfrm>
              <a:off x="13977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9" name="Google Shape;139;p19"/>
          <p:cNvGrpSpPr/>
          <p:nvPr/>
        </p:nvGrpSpPr>
        <p:grpSpPr>
          <a:xfrm>
            <a:off x="3447150" y="4328788"/>
            <a:ext cx="1327800" cy="442500"/>
            <a:chOff x="3904350" y="3250275"/>
            <a:chExt cx="1327800" cy="442500"/>
          </a:xfrm>
        </p:grpSpPr>
        <p:sp>
          <p:nvSpPr>
            <p:cNvPr id="140" name="Google Shape;140;p19"/>
            <p:cNvSpPr txBox="1"/>
            <p:nvPr/>
          </p:nvSpPr>
          <p:spPr>
            <a:xfrm>
              <a:off x="3904350" y="32502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19"/>
            <p:cNvSpPr/>
            <p:nvPr/>
          </p:nvSpPr>
          <p:spPr>
            <a:xfrm>
              <a:off x="3904350" y="32503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2" name="Google Shape;142;p19"/>
          <p:cNvGrpSpPr/>
          <p:nvPr/>
        </p:nvGrpSpPr>
        <p:grpSpPr>
          <a:xfrm>
            <a:off x="6407550" y="4328763"/>
            <a:ext cx="1327800" cy="442513"/>
            <a:chOff x="6864750" y="3250250"/>
            <a:chExt cx="1327800" cy="442513"/>
          </a:xfrm>
        </p:grpSpPr>
        <p:sp>
          <p:nvSpPr>
            <p:cNvPr id="143" name="Google Shape;143;p19"/>
            <p:cNvSpPr txBox="1"/>
            <p:nvPr/>
          </p:nvSpPr>
          <p:spPr>
            <a:xfrm>
              <a:off x="6864750" y="32502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44" name="Google Shape;144;p19"/>
            <p:cNvSpPr/>
            <p:nvPr/>
          </p:nvSpPr>
          <p:spPr>
            <a:xfrm>
              <a:off x="6864750" y="32502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145" name="Google Shape;145;p19"/>
          <p:cNvCxnSpPr>
            <a:stCxn id="141" idx="0"/>
            <a:endCxn id="128" idx="2"/>
          </p:cNvCxnSpPr>
          <p:nvPr/>
        </p:nvCxnSpPr>
        <p:spPr>
          <a:xfrm rot="-5400000">
            <a:off x="3942150" y="4040250"/>
            <a:ext cx="457500" cy="119700"/>
          </a:xfrm>
          <a:prstGeom prst="bentConnector3">
            <a:avLst>
              <a:gd fmla="val 4998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6" name="Google Shape;146;p19"/>
          <p:cNvCxnSpPr>
            <a:stCxn id="144" idx="0"/>
            <a:endCxn id="147" idx="2"/>
          </p:cNvCxnSpPr>
          <p:nvPr/>
        </p:nvCxnSpPr>
        <p:spPr>
          <a:xfrm rot="-5400000">
            <a:off x="7052100" y="3890913"/>
            <a:ext cx="457200" cy="418500"/>
          </a:xfrm>
          <a:prstGeom prst="bentConnector3">
            <a:avLst>
              <a:gd fmla="val 5000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8" name="Google Shape;148;p19"/>
          <p:cNvCxnSpPr/>
          <p:nvPr/>
        </p:nvCxnSpPr>
        <p:spPr>
          <a:xfrm flipH="1" rot="-5400000">
            <a:off x="3933825" y="2475900"/>
            <a:ext cx="3564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149" name="Google Shape;149;p19"/>
          <p:cNvGrpSpPr/>
          <p:nvPr/>
        </p:nvGrpSpPr>
        <p:grpSpPr>
          <a:xfrm>
            <a:off x="3341175" y="2529225"/>
            <a:ext cx="1538100" cy="442513"/>
            <a:chOff x="5573250" y="1450675"/>
            <a:chExt cx="1538100" cy="442513"/>
          </a:xfrm>
        </p:grpSpPr>
        <p:sp>
          <p:nvSpPr>
            <p:cNvPr id="150" name="Google Shape;150;p19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E69138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19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152" name="Google Shape;152;p19"/>
          <p:cNvCxnSpPr/>
          <p:nvPr/>
        </p:nvCxnSpPr>
        <p:spPr>
          <a:xfrm flipH="1" rot="-5400000">
            <a:off x="6541650" y="23152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153" name="Google Shape;153;p19"/>
          <p:cNvGrpSpPr/>
          <p:nvPr/>
        </p:nvGrpSpPr>
        <p:grpSpPr>
          <a:xfrm>
            <a:off x="5116050" y="2529188"/>
            <a:ext cx="1538100" cy="442513"/>
            <a:chOff x="5573250" y="1450675"/>
            <a:chExt cx="1538100" cy="442513"/>
          </a:xfrm>
        </p:grpSpPr>
        <p:sp>
          <p:nvSpPr>
            <p:cNvPr id="120" name="Google Shape;120;p19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do Campus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19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5" name="Google Shape;155;p19"/>
          <p:cNvGrpSpPr/>
          <p:nvPr/>
        </p:nvGrpSpPr>
        <p:grpSpPr>
          <a:xfrm>
            <a:off x="6826025" y="3429000"/>
            <a:ext cx="1327800" cy="442513"/>
            <a:chOff x="6418500" y="2350450"/>
            <a:chExt cx="1327800" cy="442513"/>
          </a:xfrm>
        </p:grpSpPr>
        <p:sp>
          <p:nvSpPr>
            <p:cNvPr id="147" name="Google Shape;147;p19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 de Cursos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19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0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Word</a:t>
            </a:r>
            <a:r>
              <a:rPr b="1"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Press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1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9" name="Google Shape;169;p21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70" name="Google Shape;17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1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Sistema de Gerenciamento de Conteúdo </a:t>
            </a:r>
            <a:r>
              <a:rPr lang="en-US" sz="1000">
                <a:solidFill>
                  <a:srgbClr val="9FC5E8"/>
                </a:solidFill>
                <a:latin typeface="Calibri"/>
                <a:ea typeface="Calibri"/>
                <a:cs typeface="Calibri"/>
                <a:sym typeface="Calibri"/>
              </a:rPr>
              <a:t>(CMS - Content Management System)</a:t>
            </a:r>
            <a:endParaRPr sz="1000">
              <a:solidFill>
                <a:srgbClr val="9FC5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blogs à Portais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Gestão de conteúdo para “não-programadores”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