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9144000"/>
  <p:notesSz cx="7559675" cy="10691800"/>
  <p:embeddedFontLst>
    <p:embeddedFont>
      <p:font typeface="Roboto"/>
      <p:regular r:id="rId30"/>
      <p:bold r:id="rId31"/>
      <p:italic r:id="rId32"/>
      <p:boldItalic r:id="rId33"/>
    </p:embeddedFont>
    <p:embeddedFont>
      <p:font typeface="Open Sans SemiBold"/>
      <p:regular r:id="rId34"/>
      <p:bold r:id="rId35"/>
      <p:italic r:id="rId36"/>
      <p:boldItalic r:id="rId37"/>
    </p:embeddedFont>
    <p:embeddedFont>
      <p:font typeface="Open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italic.fntdata"/><Relationship Id="rId20" Type="http://schemas.openxmlformats.org/officeDocument/2006/relationships/slide" Target="slides/slide16.xml"/><Relationship Id="rId41" Type="http://schemas.openxmlformats.org/officeDocument/2006/relationships/font" Target="fonts/OpenSans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7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6.xml"/><Relationship Id="rId32" Type="http://schemas.openxmlformats.org/officeDocument/2006/relationships/font" Target="fonts/Roboto-italic.fntdata"/><Relationship Id="rId13" Type="http://schemas.openxmlformats.org/officeDocument/2006/relationships/slide" Target="slides/slide9.xml"/><Relationship Id="rId35" Type="http://schemas.openxmlformats.org/officeDocument/2006/relationships/font" Target="fonts/OpenSansSemiBold-bold.fntdata"/><Relationship Id="rId12" Type="http://schemas.openxmlformats.org/officeDocument/2006/relationships/slide" Target="slides/slide8.xml"/><Relationship Id="rId34" Type="http://schemas.openxmlformats.org/officeDocument/2006/relationships/font" Target="fonts/OpenSansSemiBold-regular.fntdata"/><Relationship Id="rId15" Type="http://schemas.openxmlformats.org/officeDocument/2006/relationships/slide" Target="slides/slide11.xml"/><Relationship Id="rId37" Type="http://schemas.openxmlformats.org/officeDocument/2006/relationships/font" Target="fonts/OpenSansSemiBold-boldItalic.fntdata"/><Relationship Id="rId14" Type="http://schemas.openxmlformats.org/officeDocument/2006/relationships/slide" Target="slides/slide10.xml"/><Relationship Id="rId36" Type="http://schemas.openxmlformats.org/officeDocument/2006/relationships/font" Target="fonts/OpenSansSemiBold-italic.fntdata"/><Relationship Id="rId17" Type="http://schemas.openxmlformats.org/officeDocument/2006/relationships/slide" Target="slides/slide13.xml"/><Relationship Id="rId39" Type="http://schemas.openxmlformats.org/officeDocument/2006/relationships/font" Target="fonts/OpenSans-bold.fntdata"/><Relationship Id="rId16" Type="http://schemas.openxmlformats.org/officeDocument/2006/relationships/slide" Target="slides/slide12.xml"/><Relationship Id="rId38" Type="http://schemas.openxmlformats.org/officeDocument/2006/relationships/font" Target="fonts/OpenSans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" name="Google Shape;5;n"/>
          <p:cNvSpPr txBox="1"/>
          <p:nvPr>
            <p:ph idx="1" type="body"/>
          </p:nvPr>
        </p:nvSpPr>
        <p:spPr>
          <a:xfrm>
            <a:off x="755650" y="5078412"/>
            <a:ext cx="6046787" cy="4810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6" name="Google Shape;6;n"/>
          <p:cNvSpPr txBox="1"/>
          <p:nvPr>
            <p:ph idx="3" type="hdr"/>
          </p:nvPr>
        </p:nvSpPr>
        <p:spPr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0" type="dt"/>
          </p:nvPr>
        </p:nvSpPr>
        <p:spPr>
          <a:xfrm>
            <a:off x="4278312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en-US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4:notes"/>
          <p:cNvSpPr txBox="1"/>
          <p:nvPr>
            <p:ph idx="1" type="body"/>
          </p:nvPr>
        </p:nvSpPr>
        <p:spPr>
          <a:xfrm>
            <a:off x="755650" y="5078412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cfadc6236_0_7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2" name="Google Shape;132;g5cfadc6236_0_7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cfadc6236_0_4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1" name="Google Shape;141;g5cfadc6236_0_4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5cfadc6236_0_6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0" name="Google Shape;150;g5cfadc6236_0_64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b9b4611be_0_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9" name="Google Shape;159;g6b9b4611be_0_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6b9b4611be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8" name="Google Shape;168;g6b9b4611be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f29c064d9_1_16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178" name="Google Shape;178;g3f29c064d9_1_16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f29c064d9_1_16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f29c064d9_1_16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cad1055c9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5" name="Google Shape;185;g5cad1055c9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cad1055c9_0_74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04" name="Google Shape;204;g5cad1055c9_0_746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5cad1055c9_0_74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5cad1055c9_0_746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5cad1055c9_0_75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1" name="Google Shape;211;g5cad1055c9_0_75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cad1055c9_0_120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56" name="Google Shape;256;g5cad1055c9_0_1201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5cad1055c9_0_120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5cad1055c9_0_1201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f1335f099_1_5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65" name="Google Shape;65;gf1335f099_1_50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f1335f099_1_5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f1335f099_1_50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cad1055c9_0_115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3" name="Google Shape;263;g5cad1055c9_0_115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5cfadc6236_0_8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4" name="Google Shape;274;g5cfadc6236_0_8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5cad1055c9_0_1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0" name="Google Shape;320;g5cad1055c9_0_1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5cad1055c9_0_1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5cad1055c9_0_1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5d616fdbd5_0_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7" name="Google Shape;327;g5d616fdbd5_0_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5d616fdbd5_0_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5d616fdbd5_0_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75afc22892_0_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4" name="Google Shape;334;g75afc22892_0_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1" name="Google Shape;341;p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f29c064d9_1_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4" name="Google Shape;74;g3f29c064d9_1_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cad1055c9_0_1195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81" name="Google Shape;81;g5cad1055c9_0_1195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cad1055c9_0_1195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5cad1055c9_0_1195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cad1055c9_0_120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8" name="Google Shape;88;g5cad1055c9_0_120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cfadc6236_0_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6" name="Google Shape;96;g5cfadc6236_0_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cfadc6236_0_1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5" name="Google Shape;105;g5cfadc6236_0_1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cfadc6236_0_1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4" name="Google Shape;114;g5cfadc6236_0_1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cfadc6236_0_2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3" name="Google Shape;123;g5cfadc6236_0_2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.jpg"/><Relationship Id="rId6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hyperlink" Target="https://trends.builtwith.com/cms/traffic/Entire-Internet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image" Target="../media/image5.png"/><Relationship Id="rId7" Type="http://schemas.openxmlformats.org/officeDocument/2006/relationships/hyperlink" Target="https://trends.builtwith.com/cms/traffic/Entire-Internet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Relationship Id="rId4" Type="http://schemas.openxmlformats.org/officeDocument/2006/relationships/hyperlink" Target="https://manuais.dti.ifc.edu.br/doku.php?id=wiki:websites:wp_admin" TargetMode="External"/><Relationship Id="rId11" Type="http://schemas.openxmlformats.org/officeDocument/2006/relationships/hyperlink" Target="https://manuais.dti.ifc.edu.br/doku.php?id=wiki:websites:portal_curso:banner" TargetMode="External"/><Relationship Id="rId10" Type="http://schemas.openxmlformats.org/officeDocument/2006/relationships/hyperlink" Target="https://manuais.dti.ifc.edu.br/doku.php?id=wiki:websites:portal_curso:sobre" TargetMode="External"/><Relationship Id="rId9" Type="http://schemas.openxmlformats.org/officeDocument/2006/relationships/hyperlink" Target="https://manuais.dti.ifc.edu.br/doku.php?id=wiki:websites:portal_curso:menus" TargetMode="External"/><Relationship Id="rId5" Type="http://schemas.openxmlformats.org/officeDocument/2006/relationships/hyperlink" Target="https://manuais.dti.ifc.edu.br/doku.php?id=wiki:websites:portal_campus:cadastrar_noticia" TargetMode="External"/><Relationship Id="rId6" Type="http://schemas.openxmlformats.org/officeDocument/2006/relationships/hyperlink" Target="https://manuais.dti.ifc.edu.br/doku.php?id=wiki:websites:portal_campus:cadastrar_noticia" TargetMode="External"/><Relationship Id="rId7" Type="http://schemas.openxmlformats.org/officeDocument/2006/relationships/hyperlink" Target="https://manuais.dti.ifc.edu.br/doku.php?id=wiki:websites:portal_principal:inserir_midia" TargetMode="External"/><Relationship Id="rId8" Type="http://schemas.openxmlformats.org/officeDocument/2006/relationships/hyperlink" Target="https://manuais.dti.ifc.edu.br/doku.php?id=wiki:websites:portal_principal:cadastrar_posttype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803125" y="749250"/>
            <a:ext cx="4817100" cy="303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5200">
            <a:noAutofit/>
          </a:bodyPr>
          <a:lstStyle/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IFC</a:t>
            </a:r>
            <a:endParaRPr b="1" sz="40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Gerenciamento de Sites de Setores</a:t>
            </a:r>
            <a:endParaRPr b="1" i="0" sz="1800" u="none" cap="none" strike="noStrike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3125" y="5050475"/>
            <a:ext cx="1279825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0371" y="5050475"/>
            <a:ext cx="2104852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8200" y="5050475"/>
            <a:ext cx="1427081" cy="148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5" name="Google Shape;135;p2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6" name="Google Shape;13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2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291153"/>
            <a:ext cx="6709850" cy="497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4" name="Google Shape;144;p2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5" name="Google Shape;14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3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250" y="1273100"/>
            <a:ext cx="6794950" cy="545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3" name="Google Shape;153;p2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4" name="Google Shape;15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4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332202"/>
            <a:ext cx="6374250" cy="473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2" name="Google Shape;162;p2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3" name="Google Shape;16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1" name="Google Shape;171;p2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2" name="Google Shape;17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95900" y="1960601"/>
            <a:ext cx="4613975" cy="22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7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8" name="Google Shape;188;p2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9" name="Google Shape;189;p28"/>
          <p:cNvCxnSpPr>
            <a:stCxn id="190" idx="2"/>
            <a:endCxn id="191" idx="0"/>
          </p:cNvCxnSpPr>
          <p:nvPr/>
        </p:nvCxnSpPr>
        <p:spPr>
          <a:xfrm flipH="1" rot="-5400000">
            <a:off x="4941300" y="1883581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2" name="Google Shape;192;p28"/>
          <p:cNvCxnSpPr>
            <a:stCxn id="193" idx="2"/>
            <a:endCxn id="194" idx="0"/>
          </p:cNvCxnSpPr>
          <p:nvPr/>
        </p:nvCxnSpPr>
        <p:spPr>
          <a:xfrm flipH="1" rot="-5400000">
            <a:off x="26403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5" name="Google Shape;195;p28"/>
          <p:cNvCxnSpPr>
            <a:stCxn id="196" idx="0"/>
            <a:endCxn id="193" idx="2"/>
          </p:cNvCxnSpPr>
          <p:nvPr/>
        </p:nvCxnSpPr>
        <p:spPr>
          <a:xfrm rot="-5400000">
            <a:off x="17950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7" name="Google Shape;197;p28"/>
          <p:cNvCxnSpPr>
            <a:stCxn id="191" idx="2"/>
            <a:endCxn id="198" idx="0"/>
          </p:cNvCxnSpPr>
          <p:nvPr/>
        </p:nvCxnSpPr>
        <p:spPr>
          <a:xfrm flipH="1" rot="-5400000">
            <a:off x="61809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9" name="Google Shape;199;p28"/>
          <p:cNvCxnSpPr>
            <a:stCxn id="200" idx="0"/>
            <a:endCxn id="191" idx="2"/>
          </p:cNvCxnSpPr>
          <p:nvPr/>
        </p:nvCxnSpPr>
        <p:spPr>
          <a:xfrm rot="-5400000">
            <a:off x="53356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201" name="Google Shape;201;p28"/>
          <p:cNvCxnSpPr>
            <a:stCxn id="193" idx="0"/>
            <a:endCxn id="190" idx="2"/>
          </p:cNvCxnSpPr>
          <p:nvPr/>
        </p:nvCxnSpPr>
        <p:spPr>
          <a:xfrm rot="-5400000">
            <a:off x="3171000" y="1883519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sp>
        <p:nvSpPr>
          <p:cNvPr id="190" name="Google Shape;190;p28"/>
          <p:cNvSpPr txBox="1"/>
          <p:nvPr/>
        </p:nvSpPr>
        <p:spPr>
          <a:xfrm>
            <a:off x="3574350" y="1897081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D5DDF"/>
                </a:solidFill>
                <a:latin typeface="Roboto"/>
                <a:ea typeface="Roboto"/>
                <a:cs typeface="Roboto"/>
                <a:sym typeface="Roboto"/>
              </a:rPr>
              <a:t>PORTAL</a:t>
            </a:r>
            <a:endParaRPr sz="1000">
              <a:solidFill>
                <a:srgbClr val="0D5DD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28"/>
          <p:cNvSpPr txBox="1"/>
          <p:nvPr/>
        </p:nvSpPr>
        <p:spPr>
          <a:xfrm>
            <a:off x="18040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Esportes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1" name="Google Shape;191;p28"/>
          <p:cNvSpPr txBox="1"/>
          <p:nvPr/>
        </p:nvSpPr>
        <p:spPr>
          <a:xfrm>
            <a:off x="53446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Notícias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28"/>
          <p:cNvSpPr txBox="1"/>
          <p:nvPr/>
        </p:nvSpPr>
        <p:spPr>
          <a:xfrm>
            <a:off x="61899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Z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28"/>
          <p:cNvSpPr txBox="1"/>
          <p:nvPr/>
        </p:nvSpPr>
        <p:spPr>
          <a:xfrm>
            <a:off x="44994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W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28"/>
          <p:cNvSpPr txBox="1"/>
          <p:nvPr/>
        </p:nvSpPr>
        <p:spPr>
          <a:xfrm>
            <a:off x="26493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Y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6" name="Google Shape;196;p28"/>
          <p:cNvSpPr txBox="1"/>
          <p:nvPr/>
        </p:nvSpPr>
        <p:spPr>
          <a:xfrm>
            <a:off x="9588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X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9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Novo sitemap IFC - Visão geral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4" name="Google Shape;214;p3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5" name="Google Shape;215;p30"/>
          <p:cNvCxnSpPr>
            <a:stCxn id="216" idx="2"/>
            <a:endCxn id="217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18" name="Google Shape;218;p30"/>
          <p:cNvCxnSpPr>
            <a:stCxn id="219" idx="0"/>
            <a:endCxn id="216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0" name="Google Shape;220;p30"/>
          <p:cNvCxnSpPr>
            <a:stCxn id="221" idx="0"/>
            <a:endCxn id="219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2" name="Google Shape;222;p30"/>
          <p:cNvCxnSpPr>
            <a:stCxn id="217" idx="2"/>
            <a:endCxn id="223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4" name="Google Shape;224;p30"/>
          <p:cNvCxnSpPr>
            <a:stCxn id="225" idx="0"/>
            <a:endCxn id="217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26" name="Google Shape;226;p30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16" name="Google Shape;216;p30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0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8" name="Google Shape;228;p30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19" name="Google Shape;219;p30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0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0" name="Google Shape;230;p30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23" name="Google Shape;223;p30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0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2" name="Google Shape;232;p30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25" name="Google Shape;225;p30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3" name="Google Shape;233;p30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4" name="Google Shape;234;p30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21" name="Google Shape;221;p30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30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6" name="Google Shape;236;p30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237" name="Google Shape;237;p30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30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9" name="Google Shape;239;p30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240" name="Google Shape;240;p30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1" name="Google Shape;241;p30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2" name="Google Shape;242;p30"/>
          <p:cNvCxnSpPr>
            <a:stCxn id="238" idx="0"/>
            <a:endCxn id="225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3" name="Google Shape;243;p30"/>
          <p:cNvCxnSpPr>
            <a:stCxn id="241" idx="0"/>
            <a:endCxn id="244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5" name="Google Shape;245;p30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46" name="Google Shape;246;p30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247" name="Google Shape;247;p30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E69138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30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9" name="Google Shape;249;p30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50" name="Google Shape;250;p30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17" name="Google Shape;217;p30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30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2" name="Google Shape;252;p30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244" name="Google Shape;244;p30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30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/>
        </p:nvSpPr>
        <p:spPr>
          <a:xfrm>
            <a:off x="395300" y="1903600"/>
            <a:ext cx="8424000" cy="31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-381000" lvl="0" marL="45720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o WordPress?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395300" y="420800"/>
            <a:ext cx="5084700" cy="10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ESCOPO DO TREINAMENTO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" name="Google Shape;71;p1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6" name="Google Shape;266;p3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7" name="Google Shape;267;p32"/>
          <p:cNvSpPr/>
          <p:nvPr/>
        </p:nvSpPr>
        <p:spPr>
          <a:xfrm>
            <a:off x="403425" y="1472075"/>
            <a:ext cx="6715200" cy="47277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Super Administradores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os Portais (rede de sites - networks)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os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2"/>
          <p:cNvSpPr/>
          <p:nvPr/>
        </p:nvSpPr>
        <p:spPr>
          <a:xfrm>
            <a:off x="403425" y="3047975"/>
            <a:ext cx="6187800" cy="31518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cadastram os novos Administradores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menus;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páginas/posts;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cadastram os novos editores;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2"/>
          <p:cNvSpPr/>
          <p:nvPr/>
        </p:nvSpPr>
        <p:spPr>
          <a:xfrm>
            <a:off x="403425" y="4623875"/>
            <a:ext cx="5694600" cy="157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Editores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conteúdo de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atualizam páginas e posts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9875" y="1610695"/>
            <a:ext cx="412300" cy="32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8375" y="3366400"/>
            <a:ext cx="395082" cy="32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p3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8" name="Google Shape;278;p33"/>
          <p:cNvCxnSpPr>
            <a:stCxn id="279" idx="2"/>
            <a:endCxn id="280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1" name="Google Shape;281;p33"/>
          <p:cNvCxnSpPr>
            <a:stCxn id="282" idx="0"/>
            <a:endCxn id="279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3" name="Google Shape;283;p33"/>
          <p:cNvCxnSpPr>
            <a:stCxn id="284" idx="0"/>
            <a:endCxn id="282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5" name="Google Shape;285;p33"/>
          <p:cNvCxnSpPr>
            <a:stCxn id="280" idx="2"/>
            <a:endCxn id="286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7" name="Google Shape;287;p33"/>
          <p:cNvCxnSpPr>
            <a:stCxn id="288" idx="0"/>
            <a:endCxn id="280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89" name="Google Shape;289;p33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79" name="Google Shape;279;p33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33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1" name="Google Shape;291;p33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82" name="Google Shape;282;p33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33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3" name="Google Shape;293;p33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86" name="Google Shape;286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5" name="Google Shape;295;p33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88" name="Google Shape;288;p33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6" name="Google Shape;296;p33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" name="Google Shape;297;p33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84" name="Google Shape;284;p33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3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9" name="Google Shape;299;p33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300" name="Google Shape;300;p33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33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" name="Google Shape;302;p33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303" name="Google Shape;303;p33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4" name="Google Shape;304;p33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05" name="Google Shape;305;p33"/>
          <p:cNvCxnSpPr>
            <a:stCxn id="301" idx="0"/>
            <a:endCxn id="288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6" name="Google Shape;306;p33"/>
          <p:cNvCxnSpPr>
            <a:stCxn id="304" idx="0"/>
            <a:endCxn id="307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8" name="Google Shape;308;p33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09" name="Google Shape;309;p33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310" name="Google Shape;31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12" name="Google Shape;312;p33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13" name="Google Shape;313;p33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80" name="Google Shape;28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5" name="Google Shape;315;p33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307" name="Google Shape;307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7" name="Google Shape;317;p33"/>
          <p:cNvSpPr txBox="1"/>
          <p:nvPr/>
        </p:nvSpPr>
        <p:spPr>
          <a:xfrm>
            <a:off x="773375" y="4997350"/>
            <a:ext cx="4953300" cy="11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Super-administradores</a:t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(admin.treinamento)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(editor.treinamento)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4"/>
          <p:cNvSpPr txBox="1"/>
          <p:nvPr/>
        </p:nvSpPr>
        <p:spPr>
          <a:xfrm>
            <a:off x="360000" y="2009425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Sites de Cursos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1175" y="38525"/>
            <a:ext cx="7049117" cy="655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Tópicos a serem demonstrados</a:t>
            </a:r>
            <a:endParaRPr b="1"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" name="Google Shape;337;p3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8" name="Google Shape;338;p36"/>
          <p:cNvSpPr txBox="1"/>
          <p:nvPr/>
        </p:nvSpPr>
        <p:spPr>
          <a:xfrm>
            <a:off x="360000" y="1333750"/>
            <a:ext cx="8424000" cy="49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Painel Administrativo (login) -</a:t>
            </a: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Notícias</a:t>
            </a: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manual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noticias</a:t>
            </a: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manual mídias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Avisos e Eventos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Menus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Configurar página inicial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0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Banner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1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7"/>
          <p:cNvSpPr txBox="1"/>
          <p:nvPr/>
        </p:nvSpPr>
        <p:spPr>
          <a:xfrm>
            <a:off x="4918200" y="6210000"/>
            <a:ext cx="39918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Acesse o site dti.ifc.edu.br</a:t>
            </a:r>
            <a:endParaRPr b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p37"/>
          <p:cNvSpPr txBox="1"/>
          <p:nvPr/>
        </p:nvSpPr>
        <p:spPr>
          <a:xfrm>
            <a:off x="360000" y="1309825"/>
            <a:ext cx="84240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Open Sans SemiBold"/>
                <a:ea typeface="Open Sans SemiBold"/>
                <a:cs typeface="Open Sans SemiBold"/>
                <a:sym typeface="Open Sans SemiBold"/>
              </a:rPr>
              <a:t>Obrigado!</a:t>
            </a:r>
            <a:endParaRPr sz="1800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345" name="Google Shape;345;p37"/>
          <p:cNvSpPr txBox="1"/>
          <p:nvPr/>
        </p:nvSpPr>
        <p:spPr>
          <a:xfrm>
            <a:off x="982900" y="4364900"/>
            <a:ext cx="70632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dti@ifc.edu.br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plinio.garcia@ifc.edu.br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" name="Google Shape;77;p1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" name="Google Shape;78;p15"/>
          <p:cNvSpPr txBox="1"/>
          <p:nvPr/>
        </p:nvSpPr>
        <p:spPr>
          <a:xfrm>
            <a:off x="556575" y="1470500"/>
            <a:ext cx="6561900" cy="44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Requisitos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acessibilidade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Padronização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identidade visual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Melhorias da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navegabilidade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Word</a:t>
            </a: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Press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" name="Google Shape;91;p17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de Gerenciamento de Conteúdo </a:t>
            </a:r>
            <a:r>
              <a:rPr lang="en-US" sz="1000">
                <a:solidFill>
                  <a:srgbClr val="9FC5E8"/>
                </a:solidFill>
                <a:latin typeface="Calibri"/>
                <a:ea typeface="Calibri"/>
                <a:cs typeface="Calibri"/>
                <a:sym typeface="Calibri"/>
              </a:rPr>
              <a:t>(CMS - Content Management System)</a:t>
            </a:r>
            <a:endParaRPr sz="1000">
              <a:solidFill>
                <a:srgbClr val="9FC5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blogs à Portais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Gestão de conteúdo para “não-programadores”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9" name="Google Shape;99;p1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295400"/>
            <a:ext cx="8489599" cy="424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9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9" name="Google Shape;10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9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304562"/>
            <a:ext cx="8497750" cy="42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" name="Google Shape;117;p2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8" name="Google Shape;11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800" y="1352300"/>
            <a:ext cx="8552002" cy="42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21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27" name="Google Shape;12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575" y="1241375"/>
            <a:ext cx="8498700" cy="424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